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256" r:id="rId3"/>
    <p:sldId id="292" r:id="rId4"/>
    <p:sldId id="272" r:id="rId5"/>
    <p:sldId id="3175" r:id="rId6"/>
    <p:sldId id="293" r:id="rId7"/>
    <p:sldId id="3174" r:id="rId8"/>
    <p:sldId id="295" r:id="rId9"/>
    <p:sldId id="3166" r:id="rId10"/>
    <p:sldId id="3170" r:id="rId11"/>
    <p:sldId id="3168" r:id="rId12"/>
    <p:sldId id="3173" r:id="rId13"/>
    <p:sldId id="922" r:id="rId14"/>
    <p:sldId id="3171" r:id="rId15"/>
    <p:sldId id="418" r:id="rId16"/>
    <p:sldId id="953" r:id="rId17"/>
    <p:sldId id="287" r:id="rId18"/>
    <p:sldId id="285" r:id="rId19"/>
    <p:sldId id="288" r:id="rId20"/>
    <p:sldId id="3172" r:id="rId21"/>
    <p:sldId id="280"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1EC28A-42AF-A445-BFC7-D847332E7E29}">
          <p14:sldIdLst>
            <p14:sldId id="256"/>
            <p14:sldId id="292"/>
            <p14:sldId id="272"/>
            <p14:sldId id="3175"/>
            <p14:sldId id="293"/>
            <p14:sldId id="3174"/>
            <p14:sldId id="295"/>
          </p14:sldIdLst>
        </p14:section>
        <p14:section name="Harbor+FATE" id="{7D15C5E4-2096-E247-9994-445B8528399F}">
          <p14:sldIdLst>
            <p14:sldId id="3166"/>
            <p14:sldId id="3170"/>
            <p14:sldId id="3168"/>
            <p14:sldId id="3173"/>
            <p14:sldId id="922"/>
            <p14:sldId id="3171"/>
            <p14:sldId id="418"/>
            <p14:sldId id="953"/>
            <p14:sldId id="287"/>
            <p14:sldId id="285"/>
            <p14:sldId id="288"/>
            <p14:sldId id="3172"/>
          </p14:sldIdLst>
        </p14:section>
        <p14:section name="Q&amp;A" id="{386E47C8-2FB2-7E46-B6FB-17F7714400E3}">
          <p14:sldIdLst>
            <p14:sldId id="28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C406-5597-1243-A239-87CBB2C3F8E0}"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7C1F0-7B02-924A-B920-BA5F9965DD00}" type="slidenum">
              <a:rPr lang="en-US" smtClean="0"/>
              <a:t>‹#›</a:t>
            </a:fld>
            <a:endParaRPr lang="en-US"/>
          </a:p>
        </p:txBody>
      </p:sp>
    </p:spTree>
    <p:extLst>
      <p:ext uri="{BB962C8B-B14F-4D97-AF65-F5344CB8AC3E}">
        <p14:creationId xmlns:p14="http://schemas.microsoft.com/office/powerpoint/2010/main" val="349657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27C1F0-7B02-924A-B920-BA5F9965DD00}" type="slidenum">
              <a:rPr lang="en-US" smtClean="0"/>
              <a:t>1</a:t>
            </a:fld>
            <a:endParaRPr lang="en-US"/>
          </a:p>
        </p:txBody>
      </p:sp>
    </p:spTree>
    <p:extLst>
      <p:ext uri="{BB962C8B-B14F-4D97-AF65-F5344CB8AC3E}">
        <p14:creationId xmlns:p14="http://schemas.microsoft.com/office/powerpoint/2010/main" val="276890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success of AI lies in two important things: computing power, and data. Many people think data to AI is as important as gas to car. If you have large amount of good data, even though your algorithm is not so good, you can still create a useful model. </a:t>
            </a:r>
          </a:p>
        </p:txBody>
      </p:sp>
      <p:sp>
        <p:nvSpPr>
          <p:cNvPr id="4" name="Slide Number Placeholder 3"/>
          <p:cNvSpPr>
            <a:spLocks noGrp="1"/>
          </p:cNvSpPr>
          <p:nvPr>
            <p:ph type="sldNum" sz="quarter" idx="5"/>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200854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322868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10</a:t>
            </a:fld>
            <a:endParaRPr lang="en-US"/>
          </a:p>
        </p:txBody>
      </p:sp>
    </p:spTree>
    <p:extLst>
      <p:ext uri="{BB962C8B-B14F-4D97-AF65-F5344CB8AC3E}">
        <p14:creationId xmlns:p14="http://schemas.microsoft.com/office/powerpoint/2010/main" val="3497478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D2DC57-5F6E-4AD4-842B-A82586092DB0}" type="slidenum">
              <a:rPr lang="zh-CN" altLang="en-US" smtClean="0"/>
              <a:t>12</a:t>
            </a:fld>
            <a:endParaRPr lang="zh-CN" altLang="en-US"/>
          </a:p>
        </p:txBody>
      </p:sp>
    </p:spTree>
    <p:extLst>
      <p:ext uri="{BB962C8B-B14F-4D97-AF65-F5344CB8AC3E}">
        <p14:creationId xmlns:p14="http://schemas.microsoft.com/office/powerpoint/2010/main" val="2052392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13</a:t>
            </a:fld>
            <a:endParaRPr lang="en-US"/>
          </a:p>
        </p:txBody>
      </p:sp>
    </p:spTree>
    <p:extLst>
      <p:ext uri="{BB962C8B-B14F-4D97-AF65-F5344CB8AC3E}">
        <p14:creationId xmlns:p14="http://schemas.microsoft.com/office/powerpoint/2010/main" val="113233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A3F5F-5BE5-BE47-8794-75776C6257FA}" type="slidenum">
              <a:rPr kumimoji="1" lang="zh-CN" altLang="en-US" smtClean="0"/>
              <a:t>14</a:t>
            </a:fld>
            <a:endParaRPr kumimoji="1" lang="zh-CN" altLang="en-US"/>
          </a:p>
        </p:txBody>
      </p:sp>
    </p:spTree>
    <p:extLst>
      <p:ext uri="{BB962C8B-B14F-4D97-AF65-F5344CB8AC3E}">
        <p14:creationId xmlns:p14="http://schemas.microsoft.com/office/powerpoint/2010/main" val="210290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34A3F5F-5BE5-BE47-8794-75776C6257FA}" type="slidenum">
              <a:rPr kumimoji="1" lang="zh-CN" altLang="en-US" smtClean="0"/>
              <a:t>15</a:t>
            </a:fld>
            <a:endParaRPr kumimoji="1" lang="zh-CN" altLang="en-US"/>
          </a:p>
        </p:txBody>
      </p:sp>
    </p:spTree>
    <p:extLst>
      <p:ext uri="{BB962C8B-B14F-4D97-AF65-F5344CB8AC3E}">
        <p14:creationId xmlns:p14="http://schemas.microsoft.com/office/powerpoint/2010/main" val="38463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4003-B3CF-8D4E-83E5-59F1FC4844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32C927-2977-964B-8FED-9689DC611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31BCE7-E408-0743-ACB3-40A2D349A475}"/>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258DA436-69C5-734E-84A6-872577E63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A621F-CCB1-8440-9884-E38D8A976FFC}"/>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21946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F463-FB76-2B45-9FDB-AEC733AF18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2FF26C-4BB3-D740-AD4F-4DAA9A0E43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7F1F4-4C6E-8042-B58F-13E1EF4FA612}"/>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C1276F4C-33ED-C441-982B-7D63BA97D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99129-417E-2341-812A-CAB9A8EF562B}"/>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95204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E254B-8B40-4941-84C7-D8C92071E5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543BBF-7F26-3F48-91F4-E1FAC37897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A56FD-45C5-3349-87EB-F7F7382FA854}"/>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F447A397-5944-6340-BE29-5A426105C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06E4C-4253-A74D-9E2A-6737BE7F8A48}"/>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2988814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no footer">
  <p:cSld name="Title and body, no foot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263196" y="212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4300"/>
              <a:buFont typeface="Arial"/>
              <a:buNone/>
              <a:defRPr sz="4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26" name="Shape 26"/>
          <p:cNvSpPr txBox="1">
            <a:spLocks noGrp="1"/>
          </p:cNvSpPr>
          <p:nvPr>
            <p:ph type="body" idx="1"/>
          </p:nvPr>
        </p:nvSpPr>
        <p:spPr>
          <a:xfrm>
            <a:off x="263207" y="1460425"/>
            <a:ext cx="11684700" cy="4555200"/>
          </a:xfrm>
          <a:prstGeom prst="rect">
            <a:avLst/>
          </a:prstGeom>
          <a:noFill/>
          <a:ln>
            <a:noFill/>
          </a:ln>
        </p:spPr>
        <p:txBody>
          <a:bodyPr spcFirstLastPara="1" wrap="square" lIns="121900" tIns="121900" rIns="121900" bIns="121900" anchor="t" anchorCtr="0"/>
          <a:lstStyle>
            <a:lvl1pPr marL="457200" marR="0" lvl="0" indent="-450850" algn="l" rtl="0">
              <a:lnSpc>
                <a:spcPct val="115000"/>
              </a:lnSpc>
              <a:spcBef>
                <a:spcPts val="0"/>
              </a:spcBef>
              <a:spcAft>
                <a:spcPts val="0"/>
              </a:spcAft>
              <a:buClr>
                <a:srgbClr val="446CA9"/>
              </a:buClr>
              <a:buSzPts val="3500"/>
              <a:buFont typeface="Arial"/>
              <a:buChar char="●"/>
              <a:defRPr sz="3500" b="0" i="0" u="none" strike="noStrike" cap="none">
                <a:solidFill>
                  <a:schemeClr val="dk1"/>
                </a:solidFill>
                <a:latin typeface="Arial"/>
                <a:ea typeface="Arial"/>
                <a:cs typeface="Arial"/>
                <a:sym typeface="Arial"/>
              </a:defRPr>
            </a:lvl1pPr>
            <a:lvl2pPr marL="914400" marR="0" lvl="1" indent="-425450" algn="l" rtl="0">
              <a:lnSpc>
                <a:spcPct val="115000"/>
              </a:lnSpc>
              <a:spcBef>
                <a:spcPts val="0"/>
              </a:spcBef>
              <a:spcAft>
                <a:spcPts val="0"/>
              </a:spcAft>
              <a:buClr>
                <a:schemeClr val="dk1"/>
              </a:buClr>
              <a:buSzPts val="3100"/>
              <a:buFont typeface="Arial"/>
              <a:buChar char="−"/>
              <a:defRPr sz="3100" b="0" i="0" u="none" strike="noStrike" cap="none">
                <a:solidFill>
                  <a:schemeClr val="dk1"/>
                </a:solidFill>
                <a:latin typeface="Arial"/>
                <a:ea typeface="Arial"/>
                <a:cs typeface="Arial"/>
                <a:sym typeface="Arial"/>
              </a:defRPr>
            </a:lvl2pPr>
            <a:lvl3pPr marL="1371600" marR="0" lvl="2" indent="-400050" algn="l" rtl="0">
              <a:lnSpc>
                <a:spcPct val="115000"/>
              </a:lnSpc>
              <a:spcBef>
                <a:spcPts val="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115000"/>
              </a:lnSpc>
              <a:spcBef>
                <a:spcPts val="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4pPr>
            <a:lvl5pPr marL="2286000" marR="0" lvl="4"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6pPr>
            <a:lvl7pPr marL="3200400" marR="0" lvl="6"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7pPr>
            <a:lvl8pPr marL="3657600" marR="0" lvl="7" indent="-361950" algn="l" rtl="0">
              <a:lnSpc>
                <a:spcPct val="115000"/>
              </a:lnSpc>
              <a:spcBef>
                <a:spcPts val="0"/>
              </a:spcBef>
              <a:spcAft>
                <a:spcPts val="0"/>
              </a:spcAft>
              <a:buClr>
                <a:schemeClr val="dk1"/>
              </a:buClr>
              <a:buSzPts val="2100"/>
              <a:buFont typeface="Arial"/>
              <a:buChar char="&gt;"/>
              <a:defRPr sz="2100" b="0" i="0" u="none" strike="noStrike" cap="none">
                <a:solidFill>
                  <a:schemeClr val="dk1"/>
                </a:solidFill>
                <a:latin typeface="Arial"/>
                <a:ea typeface="Arial"/>
                <a:cs typeface="Arial"/>
                <a:sym typeface="Arial"/>
              </a:defRPr>
            </a:lvl8pPr>
            <a:lvl9pPr marL="4114800" marR="0" lvl="8"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9pPr>
          </a:lstStyle>
          <a:p>
            <a:pPr lvl="0"/>
            <a:r>
              <a:rPr lang="en-US"/>
              <a:t>Edit Master text styles</a:t>
            </a:r>
          </a:p>
        </p:txBody>
      </p:sp>
      <p:sp>
        <p:nvSpPr>
          <p:cNvPr id="27" name="Shape 27"/>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4646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5"/>
        <p:cNvGrpSpPr/>
        <p:nvPr/>
      </p:nvGrpSpPr>
      <p:grpSpPr>
        <a:xfrm>
          <a:off x="0" y="0"/>
          <a:ext cx="0" cy="0"/>
          <a:chOff x="0" y="0"/>
          <a:chExt cx="0" cy="0"/>
        </a:xfrm>
      </p:grpSpPr>
      <p:sp>
        <p:nvSpPr>
          <p:cNvPr id="16" name="Shape 16"/>
          <p:cNvSpPr/>
          <p:nvPr/>
        </p:nvSpPr>
        <p:spPr>
          <a:xfrm>
            <a:off x="-1" y="0"/>
            <a:ext cx="12192000" cy="6858000"/>
          </a:xfrm>
          <a:prstGeom prst="rect">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ctrTitle"/>
          </p:nvPr>
        </p:nvSpPr>
        <p:spPr>
          <a:xfrm>
            <a:off x="6505373" y="3446750"/>
            <a:ext cx="5080500" cy="57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4A2BD8"/>
              </a:buClr>
              <a:buSzPts val="4300"/>
              <a:buFont typeface="Helvetica Neue"/>
              <a:buNone/>
              <a:defRPr sz="3700" b="0" i="0" u="none" strike="noStrike" cap="none">
                <a:solidFill>
                  <a:srgbClr val="4A2BD8"/>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190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18" name="Shape 18"/>
          <p:cNvSpPr txBox="1">
            <a:spLocks noGrp="1"/>
          </p:cNvSpPr>
          <p:nvPr>
            <p:ph type="subTitle" idx="1"/>
          </p:nvPr>
        </p:nvSpPr>
        <p:spPr>
          <a:xfrm>
            <a:off x="6505375" y="4274650"/>
            <a:ext cx="5080500" cy="711900"/>
          </a:xfrm>
          <a:prstGeom prst="rect">
            <a:avLst/>
          </a:prstGeom>
          <a:noFill/>
          <a:ln>
            <a:noFill/>
          </a:ln>
        </p:spPr>
        <p:txBody>
          <a:bodyPr spcFirstLastPara="1" wrap="square" lIns="121900" tIns="121900" rIns="121900" bIns="121900" anchor="t" anchorCtr="0"/>
          <a:lstStyle>
            <a:lvl1pPr marR="0" lvl="0" algn="l" rtl="0">
              <a:lnSpc>
                <a:spcPct val="115000"/>
              </a:lnSpc>
              <a:spcBef>
                <a:spcPts val="500"/>
              </a:spcBef>
              <a:spcAft>
                <a:spcPts val="0"/>
              </a:spcAft>
              <a:buClr>
                <a:srgbClr val="8E7CC3"/>
              </a:buClr>
              <a:buSzPts val="3500"/>
              <a:buFont typeface="Arial"/>
              <a:buNone/>
              <a:defRPr sz="2400" b="0" i="0" u="none" strike="noStrike" cap="none">
                <a:solidFill>
                  <a:srgbClr val="8E7CC3"/>
                </a:solidFill>
                <a:latin typeface="Arial"/>
                <a:ea typeface="Arial"/>
                <a:cs typeface="Arial"/>
                <a:sym typeface="Arial"/>
              </a:defRPr>
            </a:lvl1pPr>
            <a:lvl2pPr marR="0" lvl="1" algn="ctr" rtl="0">
              <a:lnSpc>
                <a:spcPct val="115000"/>
              </a:lnSpc>
              <a:spcBef>
                <a:spcPts val="700"/>
              </a:spcBef>
              <a:spcAft>
                <a:spcPts val="0"/>
              </a:spcAft>
              <a:buClr>
                <a:srgbClr val="446CA9"/>
              </a:buClr>
              <a:buSzPts val="3100"/>
              <a:buFont typeface="Arial"/>
              <a:buNone/>
              <a:defRPr sz="2900" b="0" i="0" u="none" strike="noStrike" cap="none">
                <a:solidFill>
                  <a:srgbClr val="888888"/>
                </a:solidFill>
                <a:latin typeface="Helvetica Neue"/>
                <a:ea typeface="Helvetica Neue"/>
                <a:cs typeface="Helvetica Neue"/>
                <a:sym typeface="Helvetica Neue"/>
              </a:defRPr>
            </a:lvl2pPr>
            <a:lvl3pPr marR="0" lvl="2" algn="ctr" rtl="0">
              <a:lnSpc>
                <a:spcPct val="115000"/>
              </a:lnSpc>
              <a:spcBef>
                <a:spcPts val="500"/>
              </a:spcBef>
              <a:spcAft>
                <a:spcPts val="0"/>
              </a:spcAft>
              <a:buClr>
                <a:srgbClr val="446CA9"/>
              </a:buClr>
              <a:buSzPts val="2700"/>
              <a:buFont typeface="Arial"/>
              <a:buNone/>
              <a:defRPr sz="2400" b="0" i="0" u="none" strike="noStrike" cap="none">
                <a:solidFill>
                  <a:srgbClr val="888888"/>
                </a:solidFill>
                <a:latin typeface="Helvetica Neue"/>
                <a:ea typeface="Helvetica Neue"/>
                <a:cs typeface="Helvetica Neue"/>
                <a:sym typeface="Helvetica Neue"/>
              </a:defRPr>
            </a:lvl3pPr>
            <a:lvl4pPr marR="0" lvl="3" algn="ctr" rtl="0">
              <a:lnSpc>
                <a:spcPct val="115000"/>
              </a:lnSpc>
              <a:spcBef>
                <a:spcPts val="500"/>
              </a:spcBef>
              <a:spcAft>
                <a:spcPts val="0"/>
              </a:spcAft>
              <a:buClr>
                <a:srgbClr val="446CA9"/>
              </a:buClr>
              <a:buSzPts val="2400"/>
              <a:buFont typeface="Arial"/>
              <a:buNone/>
              <a:defRPr sz="2400" b="0" i="0" u="none" strike="noStrike" cap="none">
                <a:solidFill>
                  <a:srgbClr val="888888"/>
                </a:solidFill>
                <a:latin typeface="Helvetica Neue"/>
                <a:ea typeface="Helvetica Neue"/>
                <a:cs typeface="Helvetica Neue"/>
                <a:sym typeface="Helvetica Neue"/>
              </a:defRPr>
            </a:lvl4pPr>
            <a:lvl5pPr marR="0" lvl="4" algn="ctr" rtl="0">
              <a:lnSpc>
                <a:spcPct val="115000"/>
              </a:lnSpc>
              <a:spcBef>
                <a:spcPts val="500"/>
              </a:spcBef>
              <a:spcAft>
                <a:spcPts val="0"/>
              </a:spcAft>
              <a:buClr>
                <a:srgbClr val="446CA9"/>
              </a:buClr>
              <a:buSzPts val="2100"/>
              <a:buFont typeface="Arial"/>
              <a:buNone/>
              <a:defRPr sz="2400" b="0" i="0" u="none" strike="noStrike" cap="none">
                <a:solidFill>
                  <a:srgbClr val="888888"/>
                </a:solidFill>
                <a:latin typeface="Helvetica Neue"/>
                <a:ea typeface="Helvetica Neue"/>
                <a:cs typeface="Helvetica Neue"/>
                <a:sym typeface="Helvetica Neue"/>
              </a:defRPr>
            </a:lvl5pPr>
            <a:lvl6pPr marR="0" lvl="5" algn="ctr" rtl="0">
              <a:lnSpc>
                <a:spcPct val="115000"/>
              </a:lnSpc>
              <a:spcBef>
                <a:spcPts val="500"/>
              </a:spcBef>
              <a:spcAft>
                <a:spcPts val="0"/>
              </a:spcAft>
              <a:buClr>
                <a:srgbClr val="888888"/>
              </a:buClr>
              <a:buSzPts val="2100"/>
              <a:buFont typeface="Arial"/>
              <a:buNone/>
              <a:defRPr sz="2700" b="0" i="0" u="none" strike="noStrike" cap="none">
                <a:solidFill>
                  <a:srgbClr val="888888"/>
                </a:solidFill>
                <a:latin typeface="Calibri"/>
                <a:ea typeface="Calibri"/>
                <a:cs typeface="Calibri"/>
                <a:sym typeface="Calibri"/>
              </a:defRPr>
            </a:lvl6pPr>
            <a:lvl7pPr marR="0" lvl="6" algn="ctr" rtl="0">
              <a:lnSpc>
                <a:spcPct val="115000"/>
              </a:lnSpc>
              <a:spcBef>
                <a:spcPts val="500"/>
              </a:spcBef>
              <a:spcAft>
                <a:spcPts val="0"/>
              </a:spcAft>
              <a:buClr>
                <a:srgbClr val="888888"/>
              </a:buClr>
              <a:buSzPts val="2100"/>
              <a:buFont typeface="Arial"/>
              <a:buNone/>
              <a:defRPr sz="2700" b="0" i="0" u="none" strike="noStrike" cap="none">
                <a:solidFill>
                  <a:srgbClr val="888888"/>
                </a:solidFill>
                <a:latin typeface="Calibri"/>
                <a:ea typeface="Calibri"/>
                <a:cs typeface="Calibri"/>
                <a:sym typeface="Calibri"/>
              </a:defRPr>
            </a:lvl7pPr>
            <a:lvl8pPr marR="0" lvl="7" algn="ctr" rtl="0">
              <a:lnSpc>
                <a:spcPct val="115000"/>
              </a:lnSpc>
              <a:spcBef>
                <a:spcPts val="500"/>
              </a:spcBef>
              <a:spcAft>
                <a:spcPts val="0"/>
              </a:spcAft>
              <a:buClr>
                <a:srgbClr val="888888"/>
              </a:buClr>
              <a:buSzPts val="2100"/>
              <a:buFont typeface="Arial"/>
              <a:buNone/>
              <a:defRPr sz="2700" b="0" i="0" u="none" strike="noStrike" cap="none">
                <a:solidFill>
                  <a:srgbClr val="888888"/>
                </a:solidFill>
                <a:latin typeface="Calibri"/>
                <a:ea typeface="Calibri"/>
                <a:cs typeface="Calibri"/>
                <a:sym typeface="Calibri"/>
              </a:defRPr>
            </a:lvl8pPr>
            <a:lvl9pPr marR="0" lvl="8" algn="ctr" rtl="0">
              <a:lnSpc>
                <a:spcPct val="115000"/>
              </a:lnSpc>
              <a:spcBef>
                <a:spcPts val="500"/>
              </a:spcBef>
              <a:spcAft>
                <a:spcPts val="0"/>
              </a:spcAft>
              <a:buClr>
                <a:srgbClr val="888888"/>
              </a:buClr>
              <a:buSzPts val="2100"/>
              <a:buFont typeface="Arial"/>
              <a:buNone/>
              <a:defRPr sz="2700"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9" name="Shape 19"/>
          <p:cNvSpPr/>
          <p:nvPr/>
        </p:nvSpPr>
        <p:spPr>
          <a:xfrm>
            <a:off x="0" y="-25"/>
            <a:ext cx="12117600" cy="6858000"/>
          </a:xfrm>
          <a:prstGeom prst="diagStripe">
            <a:avLst>
              <a:gd name="adj" fmla="val 93122"/>
            </a:avLst>
          </a:prstGeom>
          <a:solidFill>
            <a:srgbClr val="4A2B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646175" y="-76225"/>
            <a:ext cx="12117600" cy="6858000"/>
          </a:xfrm>
          <a:prstGeom prst="diagStripe">
            <a:avLst>
              <a:gd name="adj" fmla="val 93122"/>
            </a:avLst>
          </a:prstGeom>
          <a:solidFill>
            <a:srgbClr val="674EA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1" name="Shape 21"/>
          <p:cNvPicPr preferRelativeResize="0"/>
          <p:nvPr/>
        </p:nvPicPr>
        <p:blipFill>
          <a:blip r:embed="rId2">
            <a:alphaModFix/>
          </a:blip>
          <a:stretch>
            <a:fillRect/>
          </a:stretch>
        </p:blipFill>
        <p:spPr>
          <a:xfrm>
            <a:off x="751700" y="507692"/>
            <a:ext cx="2609850" cy="2476500"/>
          </a:xfrm>
          <a:prstGeom prst="rect">
            <a:avLst/>
          </a:prstGeom>
          <a:noFill/>
          <a:ln>
            <a:noFill/>
          </a:ln>
        </p:spPr>
      </p:pic>
    </p:spTree>
    <p:extLst>
      <p:ext uri="{BB962C8B-B14F-4D97-AF65-F5344CB8AC3E}">
        <p14:creationId xmlns:p14="http://schemas.microsoft.com/office/powerpoint/2010/main" val="108413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no footer">
  <p:cSld name="Title and body, no foot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263196" y="212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4300"/>
              <a:buFont typeface="Arial"/>
              <a:buNone/>
              <a:defRPr sz="4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26" name="Shape 26"/>
          <p:cNvSpPr txBox="1">
            <a:spLocks noGrp="1"/>
          </p:cNvSpPr>
          <p:nvPr>
            <p:ph type="body" idx="1"/>
          </p:nvPr>
        </p:nvSpPr>
        <p:spPr>
          <a:xfrm>
            <a:off x="263207" y="1460425"/>
            <a:ext cx="11684700" cy="4555200"/>
          </a:xfrm>
          <a:prstGeom prst="rect">
            <a:avLst/>
          </a:prstGeom>
          <a:noFill/>
          <a:ln>
            <a:noFill/>
          </a:ln>
        </p:spPr>
        <p:txBody>
          <a:bodyPr spcFirstLastPara="1" wrap="square" lIns="121900" tIns="121900" rIns="121900" bIns="121900" anchor="t" anchorCtr="0"/>
          <a:lstStyle>
            <a:lvl1pPr marL="457200" marR="0" lvl="0" indent="-450850" algn="l" rtl="0">
              <a:lnSpc>
                <a:spcPct val="115000"/>
              </a:lnSpc>
              <a:spcBef>
                <a:spcPts val="0"/>
              </a:spcBef>
              <a:spcAft>
                <a:spcPts val="0"/>
              </a:spcAft>
              <a:buClr>
                <a:srgbClr val="446CA9"/>
              </a:buClr>
              <a:buSzPts val="3500"/>
              <a:buFont typeface="Arial"/>
              <a:buChar char="●"/>
              <a:defRPr sz="3500" b="0" i="0" u="none" strike="noStrike" cap="none">
                <a:solidFill>
                  <a:schemeClr val="dk1"/>
                </a:solidFill>
                <a:latin typeface="Arial"/>
                <a:ea typeface="Arial"/>
                <a:cs typeface="Arial"/>
                <a:sym typeface="Arial"/>
              </a:defRPr>
            </a:lvl1pPr>
            <a:lvl2pPr marL="914400" marR="0" lvl="1" indent="-425450" algn="l" rtl="0">
              <a:lnSpc>
                <a:spcPct val="115000"/>
              </a:lnSpc>
              <a:spcBef>
                <a:spcPts val="0"/>
              </a:spcBef>
              <a:spcAft>
                <a:spcPts val="0"/>
              </a:spcAft>
              <a:buClr>
                <a:schemeClr val="dk1"/>
              </a:buClr>
              <a:buSzPts val="3100"/>
              <a:buFont typeface="Arial"/>
              <a:buChar char="−"/>
              <a:defRPr sz="3100" b="0" i="0" u="none" strike="noStrike" cap="none">
                <a:solidFill>
                  <a:schemeClr val="dk1"/>
                </a:solidFill>
                <a:latin typeface="Arial"/>
                <a:ea typeface="Arial"/>
                <a:cs typeface="Arial"/>
                <a:sym typeface="Arial"/>
              </a:defRPr>
            </a:lvl2pPr>
            <a:lvl3pPr marL="1371600" marR="0" lvl="2" indent="-400050" algn="l" rtl="0">
              <a:lnSpc>
                <a:spcPct val="115000"/>
              </a:lnSpc>
              <a:spcBef>
                <a:spcPts val="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115000"/>
              </a:lnSpc>
              <a:spcBef>
                <a:spcPts val="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4pPr>
            <a:lvl5pPr marL="2286000" marR="0" lvl="4"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6pPr>
            <a:lvl7pPr marL="3200400" marR="0" lvl="6"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7pPr>
            <a:lvl8pPr marL="3657600" marR="0" lvl="7" indent="-361950" algn="l" rtl="0">
              <a:lnSpc>
                <a:spcPct val="115000"/>
              </a:lnSpc>
              <a:spcBef>
                <a:spcPts val="0"/>
              </a:spcBef>
              <a:spcAft>
                <a:spcPts val="0"/>
              </a:spcAft>
              <a:buClr>
                <a:schemeClr val="dk1"/>
              </a:buClr>
              <a:buSzPts val="2100"/>
              <a:buFont typeface="Arial"/>
              <a:buChar char="&gt;"/>
              <a:defRPr sz="2100" b="0" i="0" u="none" strike="noStrike" cap="none">
                <a:solidFill>
                  <a:schemeClr val="dk1"/>
                </a:solidFill>
                <a:latin typeface="Arial"/>
                <a:ea typeface="Arial"/>
                <a:cs typeface="Arial"/>
                <a:sym typeface="Arial"/>
              </a:defRPr>
            </a:lvl8pPr>
            <a:lvl9pPr marL="4114800" marR="0" lvl="8"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9pPr>
          </a:lstStyle>
          <a:p>
            <a:pPr lvl="0"/>
            <a:r>
              <a:rPr lang="en-US"/>
              <a:t>Edit Master text styles</a:t>
            </a:r>
          </a:p>
        </p:txBody>
      </p:sp>
      <p:sp>
        <p:nvSpPr>
          <p:cNvPr id="27" name="Shape 27"/>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9597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63196" y="212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4300"/>
              <a:buFont typeface="Arial"/>
              <a:buNone/>
              <a:defRPr sz="4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42" name="Shape 42"/>
          <p:cNvSpPr txBox="1">
            <a:spLocks noGrp="1"/>
          </p:cNvSpPr>
          <p:nvPr>
            <p:ph type="body" idx="1"/>
          </p:nvPr>
        </p:nvSpPr>
        <p:spPr>
          <a:xfrm>
            <a:off x="415600" y="1460433"/>
            <a:ext cx="5333100" cy="4555200"/>
          </a:xfrm>
          <a:prstGeom prst="rect">
            <a:avLst/>
          </a:prstGeom>
          <a:noFill/>
          <a:ln>
            <a:noFill/>
          </a:ln>
        </p:spPr>
        <p:txBody>
          <a:bodyPr spcFirstLastPara="1" wrap="square" lIns="121900" tIns="121900" rIns="121900" bIns="121900" anchor="t" anchorCtr="0"/>
          <a:lstStyle>
            <a:lvl1pPr marL="457200" marR="0" lvl="0" indent="-349250" algn="l" rtl="0">
              <a:lnSpc>
                <a:spcPct val="115000"/>
              </a:lnSpc>
              <a:spcBef>
                <a:spcPts val="0"/>
              </a:spcBef>
              <a:spcAft>
                <a:spcPts val="0"/>
              </a:spcAft>
              <a:buClr>
                <a:srgbClr val="446CA9"/>
              </a:buClr>
              <a:buSzPts val="1900"/>
              <a:buFont typeface="Arial"/>
              <a:buChar char="●"/>
              <a:defRPr sz="1900" b="0" i="0" u="none" strike="noStrike" cap="none">
                <a:solidFill>
                  <a:schemeClr val="dk1"/>
                </a:solidFill>
                <a:latin typeface="Arial"/>
                <a:ea typeface="Arial"/>
                <a:cs typeface="Arial"/>
                <a:sym typeface="Arial"/>
              </a:defRPr>
            </a:lvl1pPr>
            <a:lvl2pPr marL="914400" marR="0" lvl="1"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15000"/>
              </a:lnSpc>
              <a:spcBef>
                <a:spcPts val="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30200" algn="l" rtl="0">
              <a:lnSpc>
                <a:spcPct val="115000"/>
              </a:lnSpc>
              <a:spcBef>
                <a:spcPts val="0"/>
              </a:spcBef>
              <a:spcAft>
                <a:spcPts val="0"/>
              </a:spcAft>
              <a:buClr>
                <a:srgbClr val="446CA9"/>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15000"/>
              </a:lnSpc>
              <a:spcBef>
                <a:spcPts val="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8pPr>
            <a:lvl9pPr marL="4114800" marR="0" lvl="8" indent="-330200" algn="l" rtl="0">
              <a:lnSpc>
                <a:spcPct val="115000"/>
              </a:lnSpc>
              <a:spcBef>
                <a:spcPts val="0"/>
              </a:spcBef>
              <a:spcAft>
                <a:spcPts val="0"/>
              </a:spcAft>
              <a:buClr>
                <a:srgbClr val="446CA9"/>
              </a:buClr>
              <a:buSzPts val="16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43" name="Shape 43"/>
          <p:cNvSpPr txBox="1">
            <a:spLocks noGrp="1"/>
          </p:cNvSpPr>
          <p:nvPr>
            <p:ph type="body" idx="2"/>
          </p:nvPr>
        </p:nvSpPr>
        <p:spPr>
          <a:xfrm>
            <a:off x="6443200" y="1460433"/>
            <a:ext cx="5333100" cy="4555200"/>
          </a:xfrm>
          <a:prstGeom prst="rect">
            <a:avLst/>
          </a:prstGeom>
          <a:noFill/>
          <a:ln>
            <a:noFill/>
          </a:ln>
        </p:spPr>
        <p:txBody>
          <a:bodyPr spcFirstLastPara="1" wrap="square" lIns="121900" tIns="121900" rIns="121900" bIns="121900" anchor="t" anchorCtr="0"/>
          <a:lstStyle>
            <a:lvl1pPr marL="457200" marR="0" lvl="0" indent="-349250" algn="l" rtl="0">
              <a:lnSpc>
                <a:spcPct val="115000"/>
              </a:lnSpc>
              <a:spcBef>
                <a:spcPts val="0"/>
              </a:spcBef>
              <a:spcAft>
                <a:spcPts val="0"/>
              </a:spcAft>
              <a:buClr>
                <a:srgbClr val="446CA9"/>
              </a:buClr>
              <a:buSzPts val="1900"/>
              <a:buFont typeface="Arial"/>
              <a:buChar char="●"/>
              <a:defRPr sz="1900" b="0" i="0" u="none" strike="noStrike" cap="none">
                <a:solidFill>
                  <a:schemeClr val="dk1"/>
                </a:solidFill>
                <a:latin typeface="Arial"/>
                <a:ea typeface="Arial"/>
                <a:cs typeface="Arial"/>
                <a:sym typeface="Arial"/>
              </a:defRPr>
            </a:lvl1pPr>
            <a:lvl2pPr marL="914400" marR="0" lvl="1"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15000"/>
              </a:lnSpc>
              <a:spcBef>
                <a:spcPts val="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4pPr>
            <a:lvl5pPr marL="2286000" marR="0" lvl="4" indent="-330200" algn="l" rtl="0">
              <a:lnSpc>
                <a:spcPct val="115000"/>
              </a:lnSpc>
              <a:spcBef>
                <a:spcPts val="0"/>
              </a:spcBef>
              <a:spcAft>
                <a:spcPts val="0"/>
              </a:spcAft>
              <a:buClr>
                <a:srgbClr val="446CA9"/>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15000"/>
              </a:lnSpc>
              <a:spcBef>
                <a:spcPts val="0"/>
              </a:spcBef>
              <a:spcAft>
                <a:spcPts val="0"/>
              </a:spcAft>
              <a:buClr>
                <a:schemeClr val="dk1"/>
              </a:buClr>
              <a:buSzPts val="1600"/>
              <a:buFont typeface="Arial"/>
              <a:buChar char="&gt;"/>
              <a:defRPr sz="1600" b="0" i="0" u="none" strike="noStrike" cap="none">
                <a:solidFill>
                  <a:schemeClr val="dk1"/>
                </a:solidFill>
                <a:latin typeface="Arial"/>
                <a:ea typeface="Arial"/>
                <a:cs typeface="Arial"/>
                <a:sym typeface="Arial"/>
              </a:defRPr>
            </a:lvl8pPr>
            <a:lvl9pPr marL="4114800" marR="0" lvl="8" indent="-330200" algn="l" rtl="0">
              <a:lnSpc>
                <a:spcPct val="115000"/>
              </a:lnSpc>
              <a:spcBef>
                <a:spcPts val="0"/>
              </a:spcBef>
              <a:spcAft>
                <a:spcPts val="0"/>
              </a:spcAft>
              <a:buClr>
                <a:srgbClr val="446CA9"/>
              </a:buClr>
              <a:buSzPts val="1600"/>
              <a:buFont typeface="Arial"/>
              <a:buChar char="●"/>
              <a:defRPr sz="1600" b="0" i="0" u="none" strike="noStrike" cap="none">
                <a:solidFill>
                  <a:schemeClr val="dk1"/>
                </a:solidFill>
                <a:latin typeface="Arial"/>
                <a:ea typeface="Arial"/>
                <a:cs typeface="Arial"/>
                <a:sym typeface="Arial"/>
              </a:defRPr>
            </a:lvl9pPr>
          </a:lstStyle>
          <a:p>
            <a:pPr lvl="0"/>
            <a:r>
              <a:rPr lang="en-US"/>
              <a:t>Edit Master text styles</a:t>
            </a:r>
          </a:p>
        </p:txBody>
      </p:sp>
      <p:sp>
        <p:nvSpPr>
          <p:cNvPr id="44" name="Shape 44"/>
          <p:cNvSpPr/>
          <p:nvPr/>
        </p:nvSpPr>
        <p:spPr>
          <a:xfrm>
            <a:off x="0" y="6356350"/>
            <a:ext cx="12192299"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45" name="Shape 45"/>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pic>
        <p:nvPicPr>
          <p:cNvPr id="46" name="Shape 46"/>
          <p:cNvPicPr preferRelativeResize="0"/>
          <p:nvPr/>
        </p:nvPicPr>
        <p:blipFill>
          <a:blip r:embed="rId2">
            <a:alphaModFix/>
          </a:blip>
          <a:stretch>
            <a:fillRect/>
          </a:stretch>
        </p:blipFill>
        <p:spPr>
          <a:xfrm>
            <a:off x="11187975" y="5905220"/>
            <a:ext cx="1004026" cy="952725"/>
          </a:xfrm>
          <a:prstGeom prst="rect">
            <a:avLst/>
          </a:prstGeom>
          <a:noFill/>
          <a:ln>
            <a:noFill/>
          </a:ln>
        </p:spPr>
      </p:pic>
    </p:spTree>
    <p:extLst>
      <p:ext uri="{BB962C8B-B14F-4D97-AF65-F5344CB8AC3E}">
        <p14:creationId xmlns:p14="http://schemas.microsoft.com/office/powerpoint/2010/main" val="3967649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63196" y="212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4300"/>
              <a:buFont typeface="Arial"/>
              <a:buNone/>
              <a:defRPr sz="4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r>
              <a:rPr lang="en-US"/>
              <a:t>Click to edit Master title style</a:t>
            </a:r>
            <a:endParaRPr/>
          </a:p>
        </p:txBody>
      </p:sp>
      <p:sp>
        <p:nvSpPr>
          <p:cNvPr id="49" name="Shape 49"/>
          <p:cNvSpPr/>
          <p:nvPr/>
        </p:nvSpPr>
        <p:spPr>
          <a:xfrm>
            <a:off x="0" y="6356350"/>
            <a:ext cx="12192299"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50" name="Shape 50"/>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pic>
        <p:nvPicPr>
          <p:cNvPr id="51" name="Shape 51"/>
          <p:cNvPicPr preferRelativeResize="0"/>
          <p:nvPr/>
        </p:nvPicPr>
        <p:blipFill>
          <a:blip r:embed="rId2">
            <a:alphaModFix/>
          </a:blip>
          <a:stretch>
            <a:fillRect/>
          </a:stretch>
        </p:blipFill>
        <p:spPr>
          <a:xfrm>
            <a:off x="11187975" y="5905220"/>
            <a:ext cx="1004026" cy="952725"/>
          </a:xfrm>
          <a:prstGeom prst="rect">
            <a:avLst/>
          </a:prstGeom>
          <a:noFill/>
          <a:ln>
            <a:noFill/>
          </a:ln>
        </p:spPr>
      </p:pic>
    </p:spTree>
    <p:extLst>
      <p:ext uri="{BB962C8B-B14F-4D97-AF65-F5344CB8AC3E}">
        <p14:creationId xmlns:p14="http://schemas.microsoft.com/office/powerpoint/2010/main" val="4185206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1"/>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350" dirty="0">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3"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dirty="0"/>
              <a:t>Click to edit Master subtitle style</a:t>
            </a:r>
          </a:p>
        </p:txBody>
      </p:sp>
    </p:spTree>
    <p:extLst>
      <p:ext uri="{BB962C8B-B14F-4D97-AF65-F5344CB8AC3E}">
        <p14:creationId xmlns:p14="http://schemas.microsoft.com/office/powerpoint/2010/main" val="14838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内容页01">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lvl1pPr>
              <a:defRPr>
                <a:solidFill>
                  <a:schemeClr val="tx1"/>
                </a:solidFill>
              </a:defRPr>
            </a:lvl1pPr>
          </a:lstStyle>
          <a:p>
            <a:r>
              <a:rPr kumimoji="1" lang="en-US" altLang="zh-CN" dirty="0"/>
              <a:t>Click to edit Master title style</a:t>
            </a:r>
            <a:endParaRPr lang="en-US" dirty="0"/>
          </a:p>
        </p:txBody>
      </p:sp>
      <p:sp>
        <p:nvSpPr>
          <p:cNvPr id="24" name="Slide Number Placeholder 23"/>
          <p:cNvSpPr>
            <a:spLocks noGrp="1"/>
          </p:cNvSpPr>
          <p:nvPr>
            <p:ph type="sldNum" sz="quarter" idx="16"/>
          </p:nvPr>
        </p:nvSpPr>
        <p:spPr/>
        <p:txBody>
          <a:bodyPr/>
          <a:lstStyle>
            <a:lvl1pPr>
              <a:defRPr>
                <a:latin typeface="微软雅黑" panose="020B0503020204020204" pitchFamily="34" charset="-122"/>
                <a:ea typeface="微软雅黑" panose="020B0503020204020204" pitchFamily="34" charset="-122"/>
              </a:defRPr>
            </a:lvl1pPr>
          </a:lstStyle>
          <a:p>
            <a:fld id="{884269F9-B5CE-EB46-8536-1F9E4423A6BA}" type="slidenum">
              <a:rPr kumimoji="1" lang="zh-CN" altLang="en-US" smtClean="0"/>
              <a:t>‹#›</a:t>
            </a:fld>
            <a:endParaRPr kumimoji="1" lang="zh-CN" altLang="en-US" dirty="0"/>
          </a:p>
        </p:txBody>
      </p:sp>
      <p:sp>
        <p:nvSpPr>
          <p:cNvPr id="3" name="内容占位符 2"/>
          <p:cNvSpPr>
            <a:spLocks noGrp="1"/>
          </p:cNvSpPr>
          <p:nvPr>
            <p:ph sz="quarter" idx="18" hasCustomPrompt="1"/>
          </p:nvPr>
        </p:nvSpPr>
        <p:spPr>
          <a:xfrm>
            <a:off x="457201" y="1333500"/>
            <a:ext cx="11277600" cy="4838700"/>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endParaRPr kumimoji="1" lang="zh-CN" altLang="en-US" dirty="0"/>
          </a:p>
        </p:txBody>
      </p:sp>
    </p:spTree>
    <p:extLst>
      <p:ext uri="{BB962C8B-B14F-4D97-AF65-F5344CB8AC3E}">
        <p14:creationId xmlns:p14="http://schemas.microsoft.com/office/powerpoint/2010/main" val="193789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6CF7-7318-434C-A3BC-E331C41D56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05DEB-FC34-4D4B-A9A5-D9F7E8BC54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DC204-CF8B-0547-9354-4A39C0B1F4BD}"/>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D54876B5-E36F-0543-890D-1E2861C57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DCFAE-01E6-BF4D-865F-F7513798D2E4}"/>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203233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DC99-AEF1-5F4D-B14F-4E9B4ED3FF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6A37D9-F695-7D47-AE76-8E9D19747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1DFC4E-089D-364B-BDF9-0761E933C9FB}"/>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0FB5E338-2760-CE49-995E-F6CDB8DB1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529B7-8739-6E4E-BCA9-F4976FFBB5BB}"/>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1499548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8A4F-4AD4-BF49-959D-DBF0219DA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BE017-9752-AB4A-94A4-6591E3389C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B5046E-DBEB-9E41-BD4D-341E73B682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A98D8A-FC22-E64A-B814-F6299094DF7D}"/>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6" name="Footer Placeholder 5">
            <a:extLst>
              <a:ext uri="{FF2B5EF4-FFF2-40B4-BE49-F238E27FC236}">
                <a16:creationId xmlns:a16="http://schemas.microsoft.com/office/drawing/2014/main" id="{269FD62E-6911-3643-B52B-79B350DB8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CE001-30C0-C746-8192-5EA46FE84746}"/>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2930399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EB4B-993D-2E40-9964-5E23397823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F009E8-9800-1D4B-9910-CBCBC8BAB6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7318A0-23E5-874C-8CEC-4F5D95F4D9D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33C507-4E9F-5046-B56E-660CC66C11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399C4A-8209-3246-A086-7B6E246E7C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EE70EE-72FE-8446-AE77-057D4DA054C4}"/>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8" name="Footer Placeholder 7">
            <a:extLst>
              <a:ext uri="{FF2B5EF4-FFF2-40B4-BE49-F238E27FC236}">
                <a16:creationId xmlns:a16="http://schemas.microsoft.com/office/drawing/2014/main" id="{22971146-C3E0-F241-BE48-83B8F4E70E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DC6383-53C9-3C47-A564-79A72BA08B07}"/>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104238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FC20-260C-6D42-9C25-7EF0A55BB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3284F7-1545-DF43-96C4-D166418CB9FA}"/>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4" name="Footer Placeholder 3">
            <a:extLst>
              <a:ext uri="{FF2B5EF4-FFF2-40B4-BE49-F238E27FC236}">
                <a16:creationId xmlns:a16="http://schemas.microsoft.com/office/drawing/2014/main" id="{933C27A3-B955-0244-8F6E-62F380E3D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3370CF-A808-894C-A719-79476C280F3B}"/>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5472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778D8-E51B-3B45-98FB-ED0E1F473C25}"/>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3" name="Footer Placeholder 2">
            <a:extLst>
              <a:ext uri="{FF2B5EF4-FFF2-40B4-BE49-F238E27FC236}">
                <a16:creationId xmlns:a16="http://schemas.microsoft.com/office/drawing/2014/main" id="{2F7939BC-FAE9-9F4E-A431-EB6CEE000D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9CF31C-86EF-1F47-962B-18B1178DF223}"/>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122027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F769-0959-9A42-9246-AC09C1106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9537E5-DB5F-C44A-932F-FB985DC42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7D0DB4-9BC4-DC45-A77D-54B9F642C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EE040F-C460-2C4D-9898-89AB549B06E5}"/>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6" name="Footer Placeholder 5">
            <a:extLst>
              <a:ext uri="{FF2B5EF4-FFF2-40B4-BE49-F238E27FC236}">
                <a16:creationId xmlns:a16="http://schemas.microsoft.com/office/drawing/2014/main" id="{7A9D534D-4635-DF41-9059-0CABBEA8C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0CC8A-771F-CC42-8CAA-52EB9E3FB588}"/>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71034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678A-70C3-2844-AB95-9043D2C709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D6AA0-DA49-0D4C-9F88-3D58BEA51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DF6D23-A593-164D-A1BE-F71D94F87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36B31D-907F-D54F-92E3-1A11E731C5EC}"/>
              </a:ext>
            </a:extLst>
          </p:cNvPr>
          <p:cNvSpPr>
            <a:spLocks noGrp="1"/>
          </p:cNvSpPr>
          <p:nvPr>
            <p:ph type="dt" sz="half" idx="10"/>
          </p:nvPr>
        </p:nvSpPr>
        <p:spPr/>
        <p:txBody>
          <a:bodyPr/>
          <a:lstStyle/>
          <a:p>
            <a:fld id="{7B2038F6-8AC7-C745-A412-1D5CBAF3D8B9}" type="datetimeFigureOut">
              <a:rPr lang="en-US" smtClean="0"/>
              <a:t>12/18/19</a:t>
            </a:fld>
            <a:endParaRPr lang="en-US"/>
          </a:p>
        </p:txBody>
      </p:sp>
      <p:sp>
        <p:nvSpPr>
          <p:cNvPr id="6" name="Footer Placeholder 5">
            <a:extLst>
              <a:ext uri="{FF2B5EF4-FFF2-40B4-BE49-F238E27FC236}">
                <a16:creationId xmlns:a16="http://schemas.microsoft.com/office/drawing/2014/main" id="{7BF72624-11DE-124F-9285-A34B7EB80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C0DAE-C7DC-9C4D-9161-E89D7F512B70}"/>
              </a:ext>
            </a:extLst>
          </p:cNvPr>
          <p:cNvSpPr>
            <a:spLocks noGrp="1"/>
          </p:cNvSpPr>
          <p:nvPr>
            <p:ph type="sldNum" sz="quarter" idx="12"/>
          </p:nvPr>
        </p:nvSpPr>
        <p:spPr/>
        <p:txBody>
          <a:bodyPr/>
          <a:lstStyle/>
          <a:p>
            <a:fld id="{69C1CF4D-CAE2-FB45-8FBB-B0CD4977C61D}" type="slidenum">
              <a:rPr lang="en-US" smtClean="0"/>
              <a:t>‹#›</a:t>
            </a:fld>
            <a:endParaRPr lang="en-US"/>
          </a:p>
        </p:txBody>
      </p:sp>
    </p:spTree>
    <p:extLst>
      <p:ext uri="{BB962C8B-B14F-4D97-AF65-F5344CB8AC3E}">
        <p14:creationId xmlns:p14="http://schemas.microsoft.com/office/powerpoint/2010/main" val="2949574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72F51-2889-7E49-A260-1072E00AC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23A7C-6F73-E149-8EDA-4E9753AEA9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CDC12-1DD6-C146-9766-85A916C10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038F6-8AC7-C745-A412-1D5CBAF3D8B9}" type="datetimeFigureOut">
              <a:rPr lang="en-US" smtClean="0"/>
              <a:t>12/18/19</a:t>
            </a:fld>
            <a:endParaRPr lang="en-US"/>
          </a:p>
        </p:txBody>
      </p:sp>
      <p:sp>
        <p:nvSpPr>
          <p:cNvPr id="5" name="Footer Placeholder 4">
            <a:extLst>
              <a:ext uri="{FF2B5EF4-FFF2-40B4-BE49-F238E27FC236}">
                <a16:creationId xmlns:a16="http://schemas.microsoft.com/office/drawing/2014/main" id="{B09AD16D-2668-AE42-8E16-96C7AF5CF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C4B1E2-D873-3145-9098-237866B602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1CF4D-CAE2-FB45-8FBB-B0CD4977C61D}" type="slidenum">
              <a:rPr lang="en-US" smtClean="0"/>
              <a:t>‹#›</a:t>
            </a:fld>
            <a:endParaRPr lang="en-US"/>
          </a:p>
        </p:txBody>
      </p:sp>
    </p:spTree>
    <p:extLst>
      <p:ext uri="{BB962C8B-B14F-4D97-AF65-F5344CB8AC3E}">
        <p14:creationId xmlns:p14="http://schemas.microsoft.com/office/powerpoint/2010/main" val="297204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 y="0"/>
            <a:ext cx="12192300" cy="1218000"/>
          </a:xfrm>
          <a:prstGeom prst="rect">
            <a:avLst/>
          </a:prstGeom>
          <a:solidFill>
            <a:srgbClr val="4A2BD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1" name="Shape 11"/>
          <p:cNvSpPr/>
          <p:nvPr/>
        </p:nvSpPr>
        <p:spPr>
          <a:xfrm>
            <a:off x="0" y="1218121"/>
            <a:ext cx="12192300" cy="38400"/>
          </a:xfrm>
          <a:prstGeom prst="rect">
            <a:avLst/>
          </a:prstGeom>
          <a:solidFill>
            <a:srgbClr val="8E7CC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12" name="Shape 12"/>
          <p:cNvSpPr txBox="1">
            <a:spLocks noGrp="1"/>
          </p:cNvSpPr>
          <p:nvPr>
            <p:ph type="title"/>
          </p:nvPr>
        </p:nvSpPr>
        <p:spPr>
          <a:xfrm>
            <a:off x="263196" y="212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4300"/>
              <a:buFont typeface="Arial"/>
              <a:buNone/>
              <a:defRPr sz="4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body" idx="1"/>
          </p:nvPr>
        </p:nvSpPr>
        <p:spPr>
          <a:xfrm>
            <a:off x="263207" y="1460425"/>
            <a:ext cx="11684700" cy="4555200"/>
          </a:xfrm>
          <a:prstGeom prst="rect">
            <a:avLst/>
          </a:prstGeom>
          <a:noFill/>
          <a:ln>
            <a:noFill/>
          </a:ln>
        </p:spPr>
        <p:txBody>
          <a:bodyPr spcFirstLastPara="1" wrap="square" lIns="121900" tIns="121900" rIns="121900" bIns="121900" anchor="t" anchorCtr="0"/>
          <a:lstStyle>
            <a:lvl1pPr marL="457200" marR="0" lvl="0" indent="-450850" algn="l" rtl="0">
              <a:lnSpc>
                <a:spcPct val="115000"/>
              </a:lnSpc>
              <a:spcBef>
                <a:spcPts val="0"/>
              </a:spcBef>
              <a:spcAft>
                <a:spcPts val="0"/>
              </a:spcAft>
              <a:buClr>
                <a:srgbClr val="446CA9"/>
              </a:buClr>
              <a:buSzPts val="3500"/>
              <a:buFont typeface="Arial"/>
              <a:buChar char="●"/>
              <a:defRPr sz="3500" b="0" i="0" u="none" strike="noStrike" cap="none">
                <a:solidFill>
                  <a:schemeClr val="dk1"/>
                </a:solidFill>
                <a:latin typeface="Arial"/>
                <a:ea typeface="Arial"/>
                <a:cs typeface="Arial"/>
                <a:sym typeface="Arial"/>
              </a:defRPr>
            </a:lvl1pPr>
            <a:lvl2pPr marL="914400" marR="0" lvl="1" indent="-425450" algn="l" rtl="0">
              <a:lnSpc>
                <a:spcPct val="115000"/>
              </a:lnSpc>
              <a:spcBef>
                <a:spcPts val="0"/>
              </a:spcBef>
              <a:spcAft>
                <a:spcPts val="0"/>
              </a:spcAft>
              <a:buClr>
                <a:schemeClr val="dk1"/>
              </a:buClr>
              <a:buSzPts val="3100"/>
              <a:buFont typeface="Arial"/>
              <a:buChar char="−"/>
              <a:defRPr sz="3100" b="0" i="0" u="none" strike="noStrike" cap="none">
                <a:solidFill>
                  <a:schemeClr val="dk1"/>
                </a:solidFill>
                <a:latin typeface="Arial"/>
                <a:ea typeface="Arial"/>
                <a:cs typeface="Arial"/>
                <a:sym typeface="Arial"/>
              </a:defRPr>
            </a:lvl2pPr>
            <a:lvl3pPr marL="1371600" marR="0" lvl="2" indent="-400050" algn="l" rtl="0">
              <a:lnSpc>
                <a:spcPct val="115000"/>
              </a:lnSpc>
              <a:spcBef>
                <a:spcPts val="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115000"/>
              </a:lnSpc>
              <a:spcBef>
                <a:spcPts val="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4pPr>
            <a:lvl5pPr marL="2286000" marR="0" lvl="4"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6pPr>
            <a:lvl7pPr marL="3200400" marR="0" lvl="6" indent="-361950" algn="l" rtl="0">
              <a:lnSpc>
                <a:spcPct val="115000"/>
              </a:lnSpc>
              <a:spcBef>
                <a:spcPts val="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7pPr>
            <a:lvl8pPr marL="3657600" marR="0" lvl="7" indent="-361950" algn="l" rtl="0">
              <a:lnSpc>
                <a:spcPct val="115000"/>
              </a:lnSpc>
              <a:spcBef>
                <a:spcPts val="0"/>
              </a:spcBef>
              <a:spcAft>
                <a:spcPts val="0"/>
              </a:spcAft>
              <a:buClr>
                <a:schemeClr val="dk1"/>
              </a:buClr>
              <a:buSzPts val="2100"/>
              <a:buFont typeface="Arial"/>
              <a:buChar char="&gt;"/>
              <a:defRPr sz="2100" b="0" i="0" u="none" strike="noStrike" cap="none">
                <a:solidFill>
                  <a:schemeClr val="dk1"/>
                </a:solidFill>
                <a:latin typeface="Arial"/>
                <a:ea typeface="Arial"/>
                <a:cs typeface="Arial"/>
                <a:sym typeface="Arial"/>
              </a:defRPr>
            </a:lvl8pPr>
            <a:lvl9pPr marL="4114800" marR="0" lvl="8" indent="-361950" algn="l" rtl="0">
              <a:lnSpc>
                <a:spcPct val="115000"/>
              </a:lnSpc>
              <a:spcBef>
                <a:spcPts val="0"/>
              </a:spcBef>
              <a:spcAft>
                <a:spcPts val="0"/>
              </a:spcAft>
              <a:buClr>
                <a:srgbClr val="446CA9"/>
              </a:buClr>
              <a:buSzPts val="2100"/>
              <a:buFont typeface="Arial"/>
              <a:buChar char="●"/>
              <a:defRPr sz="21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307445" y="6333134"/>
            <a:ext cx="731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615533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tiff"/><Relationship Id="rId7" Type="http://schemas.openxmlformats.org/officeDocument/2006/relationships/hyperlink" Target="mailto:harbor-dev@googlegroup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harbor-users@googlegroups.com" TargetMode="External"/><Relationship Id="rId5" Type="http://schemas.openxmlformats.org/officeDocument/2006/relationships/hyperlink" Target="https://twitter.com/project_harbor" TargetMode="Externa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fedai.org/"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github.com/FederatedAI/FATE"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mailto:contact@fedai.org"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oharbor/community" TargetMode="External"/><Relationship Id="rId2" Type="http://schemas.openxmlformats.org/officeDocument/2006/relationships/hyperlink" Target="https://github.com/goharbor/community/blob/master/MEETING_SCHEDULE.md" TargetMode="External"/><Relationship Id="rId1" Type="http://schemas.openxmlformats.org/officeDocument/2006/relationships/slideLayout" Target="../slideLayouts/slideLayout14.xml"/><Relationship Id="rId4" Type="http://schemas.openxmlformats.org/officeDocument/2006/relationships/hyperlink" Target="https://github.com/goharbor/community/tree/master/conf-cal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oharbor/harbor/issues/2663" TargetMode="External"/><Relationship Id="rId7" Type="http://schemas.openxmlformats.org/officeDocument/2006/relationships/hyperlink" Target="https://github.com/goharbor/harbor/issues/8303" TargetMode="External"/><Relationship Id="rId2" Type="http://schemas.openxmlformats.org/officeDocument/2006/relationships/hyperlink" Target="https://github.com/goharbor/community/pull/111" TargetMode="External"/><Relationship Id="rId1" Type="http://schemas.openxmlformats.org/officeDocument/2006/relationships/slideLayout" Target="../slideLayouts/slideLayout14.xml"/><Relationship Id="rId6" Type="http://schemas.openxmlformats.org/officeDocument/2006/relationships/hyperlink" Target="https://github.com/goharbor/harbor/issues/8019" TargetMode="External"/><Relationship Id="rId5" Type="http://schemas.openxmlformats.org/officeDocument/2006/relationships/hyperlink" Target="https://github.com/goharbor/harbor/issues/6890" TargetMode="External"/><Relationship Id="rId4" Type="http://schemas.openxmlformats.org/officeDocument/2006/relationships/hyperlink" Target="https://github.com/goharbor/harbor/issues/1016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939FB9-6C3F-4047-84AE-D10B6106FFC2}"/>
              </a:ext>
            </a:extLst>
          </p:cNvPr>
          <p:cNvSpPr/>
          <p:nvPr/>
        </p:nvSpPr>
        <p:spPr>
          <a:xfrm>
            <a:off x="138113" y="340600"/>
            <a:ext cx="11969804" cy="61170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6ACA2D-C3F6-D84A-957C-F9DAC16F5160}"/>
              </a:ext>
            </a:extLst>
          </p:cNvPr>
          <p:cNvPicPr>
            <a:picLocks noChangeAspect="1"/>
          </p:cNvPicPr>
          <p:nvPr/>
        </p:nvPicPr>
        <p:blipFill rotWithShape="1">
          <a:blip r:embed="rId3"/>
          <a:srcRect r="6954"/>
          <a:stretch/>
        </p:blipFill>
        <p:spPr>
          <a:xfrm>
            <a:off x="7331511" y="1213379"/>
            <a:ext cx="2469714" cy="749300"/>
          </a:xfrm>
          <a:prstGeom prst="rect">
            <a:avLst/>
          </a:prstGeom>
        </p:spPr>
      </p:pic>
      <p:sp>
        <p:nvSpPr>
          <p:cNvPr id="5" name="TextBox 4">
            <a:extLst>
              <a:ext uri="{FF2B5EF4-FFF2-40B4-BE49-F238E27FC236}">
                <a16:creationId xmlns:a16="http://schemas.microsoft.com/office/drawing/2014/main" id="{AD5BB468-E56C-4D41-A873-622783AA5917}"/>
              </a:ext>
            </a:extLst>
          </p:cNvPr>
          <p:cNvSpPr txBox="1"/>
          <p:nvPr/>
        </p:nvSpPr>
        <p:spPr>
          <a:xfrm>
            <a:off x="5347745" y="2061154"/>
            <a:ext cx="602669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Welcome</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to</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join</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Harbor</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Community</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Conference</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Arial" panose="020B0604020202020204" pitchFamily="34" charset="0"/>
              </a:rPr>
              <a:t>Call</a:t>
            </a:r>
            <a:endParaRPr kumimoji="0" lang="en-US"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6DAD043C-7570-DD4C-AE3D-D6219581722B}"/>
              </a:ext>
            </a:extLst>
          </p:cNvPr>
          <p:cNvSpPr txBox="1"/>
          <p:nvPr/>
        </p:nvSpPr>
        <p:spPr>
          <a:xfrm>
            <a:off x="5454767" y="3028629"/>
            <a:ext cx="6026691"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06:00-06:30</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AM</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(PDT)</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21:00-21:30</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(Beijing</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2019/12/18</a:t>
            </a:r>
            <a:r>
              <a:rPr kumimoji="0" lang="zh-CN" altLang="en-US"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srgbClr val="00B050"/>
                </a:solidFill>
                <a:effectLst/>
                <a:uLnTx/>
                <a:uFillTx/>
                <a:latin typeface="Arial" panose="020B0604020202020204" pitchFamily="34" charset="0"/>
                <a:ea typeface="等线" panose="02010600030101010101" pitchFamily="2" charset="-122"/>
                <a:cs typeface="Arial" panose="020B0604020202020204" pitchFamily="34" charset="0"/>
              </a:rPr>
              <a:t>Wednesday</a:t>
            </a:r>
            <a:endParaRPr kumimoji="0" lang="en-US" sz="24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24B5BEC1-AABD-3241-870D-E51DCF754D58}"/>
              </a:ext>
            </a:extLst>
          </p:cNvPr>
          <p:cNvSpPr/>
          <p:nvPr/>
        </p:nvSpPr>
        <p:spPr>
          <a:xfrm>
            <a:off x="5515147" y="4922502"/>
            <a:ext cx="6026691" cy="338554"/>
          </a:xfrm>
          <a:prstGeom prst="rect">
            <a:avLst/>
          </a:prstGeom>
        </p:spPr>
        <p:txBody>
          <a:bodyPr wrap="square">
            <a:spAutoFit/>
          </a:bodyPr>
          <a:lstStyle/>
          <a:p>
            <a:pPr algn="ctr">
              <a:buClrTx/>
              <a:defRPr/>
            </a:pPr>
            <a:r>
              <a:rPr lang="en-US" sz="1600" b="1" kern="1200" dirty="0">
                <a:solidFill>
                  <a:srgbClr val="0070C0"/>
                </a:solidFill>
                <a:latin typeface="Arial" panose="020B0604020202020204" pitchFamily="34" charset="0"/>
                <a:ea typeface="+mn-ea"/>
                <a:cs typeface="Arial" panose="020B0604020202020204" pitchFamily="34" charset="0"/>
              </a:rPr>
              <a:t>https://</a:t>
            </a:r>
            <a:r>
              <a:rPr lang="en-US" sz="1600" b="1" kern="1200" dirty="0" err="1">
                <a:solidFill>
                  <a:srgbClr val="0070C0"/>
                </a:solidFill>
                <a:latin typeface="Arial" panose="020B0604020202020204" pitchFamily="34" charset="0"/>
                <a:ea typeface="+mn-ea"/>
                <a:cs typeface="Arial" panose="020B0604020202020204" pitchFamily="34" charset="0"/>
              </a:rPr>
              <a:t>zoom.us</a:t>
            </a:r>
            <a:r>
              <a:rPr lang="en-US" sz="1600" b="1" kern="1200" dirty="0">
                <a:solidFill>
                  <a:srgbClr val="0070C0"/>
                </a:solidFill>
                <a:latin typeface="Arial" panose="020B0604020202020204" pitchFamily="34" charset="0"/>
                <a:ea typeface="+mn-ea"/>
                <a:cs typeface="Arial" panose="020B0604020202020204" pitchFamily="34" charset="0"/>
              </a:rPr>
              <a:t>/j/734959521</a:t>
            </a:r>
            <a:endParaRPr kumimoji="0" lang="en-US" sz="16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394AB5BE-4E7C-6C43-9D7F-F6C2A8B7BEB5}"/>
              </a:ext>
            </a:extLst>
          </p:cNvPr>
          <p:cNvPicPr>
            <a:picLocks noChangeAspect="1"/>
          </p:cNvPicPr>
          <p:nvPr/>
        </p:nvPicPr>
        <p:blipFill>
          <a:blip r:embed="rId4"/>
          <a:stretch>
            <a:fillRect/>
          </a:stretch>
        </p:blipFill>
        <p:spPr>
          <a:xfrm>
            <a:off x="8615417" y="319859"/>
            <a:ext cx="3492500" cy="952500"/>
          </a:xfrm>
          <a:prstGeom prst="rect">
            <a:avLst/>
          </a:prstGeom>
        </p:spPr>
      </p:pic>
      <p:sp>
        <p:nvSpPr>
          <p:cNvPr id="9" name="Rectangle 8">
            <a:extLst>
              <a:ext uri="{FF2B5EF4-FFF2-40B4-BE49-F238E27FC236}">
                <a16:creationId xmlns:a16="http://schemas.microsoft.com/office/drawing/2014/main" id="{8F7AA43C-92E6-B443-BC77-42D672934A0D}"/>
              </a:ext>
            </a:extLst>
          </p:cNvPr>
          <p:cNvSpPr/>
          <p:nvPr/>
        </p:nvSpPr>
        <p:spPr>
          <a:xfrm>
            <a:off x="5750916" y="5920282"/>
            <a:ext cx="1519968" cy="307777"/>
          </a:xfrm>
          <a:prstGeom prst="rect">
            <a:avLst/>
          </a:prstGeom>
        </p:spPr>
        <p:txBody>
          <a:bodyPr wrap="none">
            <a:spAutoFit/>
          </a:bodyPr>
          <a:lstStyle/>
          <a:p>
            <a:r>
              <a:rPr lang="en-US" sz="1400">
                <a:solidFill>
                  <a:srgbClr val="0366D6"/>
                </a:solidFill>
                <a:latin typeface="Arial" panose="020B0604020202020204" pitchFamily="34" charset="0"/>
                <a:cs typeface="Arial" panose="020B0604020202020204" pitchFamily="34" charset="0"/>
                <a:hlinkClick r:id="rId5"/>
              </a:rPr>
              <a:t>@project_harbor</a:t>
            </a:r>
            <a:endParaRPr lang="en-US" sz="140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9874E4E-A8DE-1C4D-8A8D-6F9DEDBA87A8}"/>
              </a:ext>
            </a:extLst>
          </p:cNvPr>
          <p:cNvSpPr/>
          <p:nvPr/>
        </p:nvSpPr>
        <p:spPr>
          <a:xfrm>
            <a:off x="7245554" y="5920281"/>
            <a:ext cx="2257349" cy="307777"/>
          </a:xfrm>
          <a:prstGeom prst="rect">
            <a:avLst/>
          </a:prstGeom>
        </p:spPr>
        <p:txBody>
          <a:bodyPr wrap="none">
            <a:spAutoFit/>
          </a:bodyPr>
          <a:lstStyle/>
          <a:p>
            <a:r>
              <a:rPr lang="en-US" sz="1400" u="sng" dirty="0" err="1">
                <a:solidFill>
                  <a:srgbClr val="0366D6"/>
                </a:solidFill>
                <a:latin typeface="Arial" panose="020B0604020202020204" pitchFamily="34" charset="0"/>
                <a:cs typeface="Arial" panose="020B0604020202020204" pitchFamily="34" charset="0"/>
                <a:hlinkClick r:id="rId6"/>
              </a:rPr>
              <a:t>harbor-users@</a:t>
            </a:r>
            <a:r>
              <a:rPr lang="en-US" sz="1400" u="sng" dirty="0" err="1">
                <a:solidFill>
                  <a:srgbClr val="0366D6"/>
                </a:solidFill>
                <a:latin typeface="Arial" panose="020B0604020202020204" pitchFamily="34" charset="0"/>
                <a:cs typeface="Arial" panose="020B0604020202020204" pitchFamily="34" charset="0"/>
              </a:rPr>
              <a:t>lists.cncf.io</a:t>
            </a:r>
            <a:endParaRPr lang="en-US"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ED7391F-E1E9-7542-95BE-2B4F0A5A4E63}"/>
              </a:ext>
            </a:extLst>
          </p:cNvPr>
          <p:cNvSpPr/>
          <p:nvPr/>
        </p:nvSpPr>
        <p:spPr>
          <a:xfrm>
            <a:off x="7245554" y="6170585"/>
            <a:ext cx="2108269" cy="307777"/>
          </a:xfrm>
          <a:prstGeom prst="rect">
            <a:avLst/>
          </a:prstGeom>
        </p:spPr>
        <p:txBody>
          <a:bodyPr wrap="none">
            <a:spAutoFit/>
          </a:bodyPr>
          <a:lstStyle/>
          <a:p>
            <a:r>
              <a:rPr lang="en-US" sz="1400" u="sng" dirty="0" err="1">
                <a:solidFill>
                  <a:srgbClr val="0366D6"/>
                </a:solidFill>
                <a:latin typeface="Arial" panose="020B0604020202020204" pitchFamily="34" charset="0"/>
                <a:cs typeface="Arial" panose="020B0604020202020204" pitchFamily="34" charset="0"/>
                <a:hlinkClick r:id="rId7"/>
              </a:rPr>
              <a:t>harbor-</a:t>
            </a:r>
            <a:r>
              <a:rPr lang="en-US" altLang="zh-CN" sz="1400" u="sng" dirty="0" err="1">
                <a:solidFill>
                  <a:srgbClr val="0366D6"/>
                </a:solidFill>
                <a:latin typeface="Arial" panose="020B0604020202020204" pitchFamily="34" charset="0"/>
                <a:cs typeface="Arial" panose="020B0604020202020204" pitchFamily="34" charset="0"/>
                <a:hlinkClick r:id="rId7"/>
              </a:rPr>
              <a:t>dev</a:t>
            </a:r>
            <a:r>
              <a:rPr lang="en-US" sz="1400" u="sng" dirty="0" err="1">
                <a:solidFill>
                  <a:srgbClr val="0366D6"/>
                </a:solidFill>
                <a:latin typeface="Arial" panose="020B0604020202020204" pitchFamily="34" charset="0"/>
                <a:cs typeface="Arial" panose="020B0604020202020204" pitchFamily="34" charset="0"/>
                <a:hlinkClick r:id="rId7"/>
              </a:rPr>
              <a:t>@</a:t>
            </a:r>
            <a:r>
              <a:rPr lang="en-US" sz="1400" u="sng" dirty="0" err="1">
                <a:solidFill>
                  <a:srgbClr val="0366D6"/>
                </a:solidFill>
                <a:latin typeface="Arial" panose="020B0604020202020204" pitchFamily="34" charset="0"/>
                <a:cs typeface="Arial" panose="020B0604020202020204" pitchFamily="34" charset="0"/>
              </a:rPr>
              <a:t>lists.cncf.io</a:t>
            </a:r>
            <a:endParaRPr lang="en-US" sz="14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A42C125-E913-DC44-89FF-78E329812231}"/>
              </a:ext>
            </a:extLst>
          </p:cNvPr>
          <p:cNvSpPr/>
          <p:nvPr/>
        </p:nvSpPr>
        <p:spPr>
          <a:xfrm>
            <a:off x="10097617" y="5915369"/>
            <a:ext cx="1148071" cy="523220"/>
          </a:xfrm>
          <a:prstGeom prst="rect">
            <a:avLst/>
          </a:prstGeom>
        </p:spPr>
        <p:txBody>
          <a:bodyPr wrap="none">
            <a:spAutoFit/>
          </a:bodyPr>
          <a:lstStyle/>
          <a:p>
            <a:r>
              <a:rPr lang="en-US" sz="1400" u="sng">
                <a:solidFill>
                  <a:srgbClr val="0366D6"/>
                </a:solidFill>
                <a:latin typeface="Arial" panose="020B0604020202020204" pitchFamily="34" charset="0"/>
                <a:cs typeface="Arial" panose="020B0604020202020204" pitchFamily="34" charset="0"/>
              </a:rPr>
              <a:t>#harbor</a:t>
            </a:r>
          </a:p>
          <a:p>
            <a:r>
              <a:rPr lang="en-US" sz="1400" u="sng">
                <a:solidFill>
                  <a:srgbClr val="0366D6"/>
                </a:solidFill>
                <a:latin typeface="Arial" panose="020B0604020202020204" pitchFamily="34" charset="0"/>
                <a:cs typeface="Arial" panose="020B0604020202020204" pitchFamily="34" charset="0"/>
              </a:rPr>
              <a:t>#harbor-dev</a:t>
            </a:r>
          </a:p>
        </p:txBody>
      </p:sp>
      <p:sp>
        <p:nvSpPr>
          <p:cNvPr id="13" name="TextBox 12">
            <a:extLst>
              <a:ext uri="{FF2B5EF4-FFF2-40B4-BE49-F238E27FC236}">
                <a16:creationId xmlns:a16="http://schemas.microsoft.com/office/drawing/2014/main" id="{86F30D2E-3FBF-DB48-A9E0-D843EF6512D7}"/>
              </a:ext>
            </a:extLst>
          </p:cNvPr>
          <p:cNvSpPr txBox="1"/>
          <p:nvPr/>
        </p:nvSpPr>
        <p:spPr>
          <a:xfrm>
            <a:off x="6081134" y="5641785"/>
            <a:ext cx="859531" cy="338554"/>
          </a:xfrm>
          <a:prstGeom prst="rect">
            <a:avLst/>
          </a:prstGeom>
          <a:noFill/>
        </p:spPr>
        <p:txBody>
          <a:bodyPr wrap="none" rtlCol="0">
            <a:spAutoFit/>
          </a:bodyPr>
          <a:lstStyle/>
          <a:p>
            <a:r>
              <a:rPr lang="en-US" altLang="zh-CN" sz="1600" b="1">
                <a:solidFill>
                  <a:srgbClr val="0070C0"/>
                </a:solidFill>
                <a:latin typeface="Arial" panose="020B0604020202020204" pitchFamily="34" charset="0"/>
                <a:cs typeface="Arial" panose="020B0604020202020204" pitchFamily="34" charset="0"/>
              </a:rPr>
              <a:t>Twitter</a:t>
            </a:r>
            <a:endParaRPr lang="en-US" sz="1600" b="1">
              <a:solidFill>
                <a:srgbClr val="0070C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1E2E7D3-9633-1D47-A663-D3E291104DC3}"/>
              </a:ext>
            </a:extLst>
          </p:cNvPr>
          <p:cNvSpPr txBox="1"/>
          <p:nvPr/>
        </p:nvSpPr>
        <p:spPr>
          <a:xfrm>
            <a:off x="8086704" y="5641785"/>
            <a:ext cx="883575" cy="338554"/>
          </a:xfrm>
          <a:prstGeom prst="rect">
            <a:avLst/>
          </a:prstGeom>
          <a:noFill/>
        </p:spPr>
        <p:txBody>
          <a:bodyPr wrap="none" rtlCol="0">
            <a:spAutoFit/>
          </a:bodyPr>
          <a:lstStyle/>
          <a:p>
            <a:r>
              <a:rPr lang="en-US" altLang="zh-CN" sz="1600" b="1" err="1">
                <a:solidFill>
                  <a:srgbClr val="0070C0"/>
                </a:solidFill>
                <a:latin typeface="Arial" panose="020B0604020202020204" pitchFamily="34" charset="0"/>
                <a:cs typeface="Arial" panose="020B0604020202020204" pitchFamily="34" charset="0"/>
              </a:rPr>
              <a:t>Maillist</a:t>
            </a:r>
            <a:endParaRPr lang="en-US" sz="1600" b="1">
              <a:solidFill>
                <a:srgbClr val="0070C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3FD6E2C-D2BC-8844-88CC-69F656ABB616}"/>
              </a:ext>
            </a:extLst>
          </p:cNvPr>
          <p:cNvSpPr txBox="1"/>
          <p:nvPr/>
        </p:nvSpPr>
        <p:spPr>
          <a:xfrm>
            <a:off x="10024307" y="5641785"/>
            <a:ext cx="1628972" cy="338554"/>
          </a:xfrm>
          <a:prstGeom prst="rect">
            <a:avLst/>
          </a:prstGeom>
          <a:noFill/>
        </p:spPr>
        <p:txBody>
          <a:bodyPr wrap="none" rtlCol="0">
            <a:spAutoFit/>
          </a:bodyPr>
          <a:lstStyle/>
          <a:p>
            <a:r>
              <a:rPr lang="en-US" altLang="zh-CN" sz="1600" b="1">
                <a:solidFill>
                  <a:srgbClr val="0070C0"/>
                </a:solidFill>
                <a:latin typeface="Arial" panose="020B0604020202020204" pitchFamily="34" charset="0"/>
                <a:cs typeface="Arial" panose="020B0604020202020204" pitchFamily="34" charset="0"/>
              </a:rPr>
              <a:t>Slack</a:t>
            </a:r>
            <a:r>
              <a:rPr lang="zh-CN" altLang="en-US" sz="1600" b="1">
                <a:solidFill>
                  <a:srgbClr val="0070C0"/>
                </a:solidFill>
                <a:latin typeface="Arial" panose="020B0604020202020204" pitchFamily="34" charset="0"/>
                <a:cs typeface="Arial" panose="020B0604020202020204" pitchFamily="34" charset="0"/>
              </a:rPr>
              <a:t> </a:t>
            </a:r>
            <a:r>
              <a:rPr lang="en-US" altLang="zh-CN" sz="1000" b="1">
                <a:solidFill>
                  <a:srgbClr val="0070C0"/>
                </a:solidFill>
                <a:latin typeface="Arial" panose="020B0604020202020204" pitchFamily="34" charset="0"/>
                <a:cs typeface="Arial" panose="020B0604020202020204" pitchFamily="34" charset="0"/>
              </a:rPr>
              <a:t>(</a:t>
            </a:r>
            <a:r>
              <a:rPr lang="en-US" altLang="zh-CN" sz="1000" b="1" err="1">
                <a:solidFill>
                  <a:srgbClr val="0070C0"/>
                </a:solidFill>
                <a:latin typeface="Arial" panose="020B0604020202020204" pitchFamily="34" charset="0"/>
                <a:cs typeface="Arial" panose="020B0604020202020204" pitchFamily="34" charset="0"/>
              </a:rPr>
              <a:t>slack.cncf.io</a:t>
            </a:r>
            <a:r>
              <a:rPr lang="en-US" altLang="zh-CN" sz="1000" b="1">
                <a:solidFill>
                  <a:srgbClr val="0070C0"/>
                </a:solidFill>
                <a:latin typeface="Arial" panose="020B0604020202020204" pitchFamily="34" charset="0"/>
                <a:cs typeface="Arial" panose="020B0604020202020204" pitchFamily="34" charset="0"/>
              </a:rPr>
              <a:t>)</a:t>
            </a:r>
            <a:endParaRPr lang="en-US" sz="1600" b="1">
              <a:solidFill>
                <a:srgbClr val="0070C0"/>
              </a:solidFill>
              <a:latin typeface="Arial" panose="020B0604020202020204" pitchFamily="34" charset="0"/>
              <a:cs typeface="Arial" panose="020B0604020202020204" pitchFamily="34" charset="0"/>
            </a:endParaRPr>
          </a:p>
        </p:txBody>
      </p:sp>
      <p:pic>
        <p:nvPicPr>
          <p:cNvPr id="16" name="Shape 58">
            <a:extLst>
              <a:ext uri="{FF2B5EF4-FFF2-40B4-BE49-F238E27FC236}">
                <a16:creationId xmlns:a16="http://schemas.microsoft.com/office/drawing/2014/main" id="{BBC9C613-20E9-0244-A286-5AF822812B8B}"/>
              </a:ext>
            </a:extLst>
          </p:cNvPr>
          <p:cNvPicPr preferRelativeResize="0"/>
          <p:nvPr/>
        </p:nvPicPr>
        <p:blipFill rotWithShape="1">
          <a:blip r:embed="rId8">
            <a:alphaModFix/>
          </a:blip>
          <a:srcRect l="24413" r="24964"/>
          <a:stretch/>
        </p:blipFill>
        <p:spPr>
          <a:xfrm>
            <a:off x="138113" y="340600"/>
            <a:ext cx="5377034" cy="6117021"/>
          </a:xfrm>
          <a:prstGeom prst="rect">
            <a:avLst/>
          </a:prstGeom>
          <a:noFill/>
          <a:ln>
            <a:noFill/>
          </a:ln>
        </p:spPr>
      </p:pic>
    </p:spTree>
    <p:extLst>
      <p:ext uri="{BB962C8B-B14F-4D97-AF65-F5344CB8AC3E}">
        <p14:creationId xmlns:p14="http://schemas.microsoft.com/office/powerpoint/2010/main" val="2426304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B8FB-1867-5A40-871A-D2AE28EE9C84}"/>
              </a:ext>
            </a:extLst>
          </p:cNvPr>
          <p:cNvSpPr>
            <a:spLocks noGrp="1"/>
          </p:cNvSpPr>
          <p:nvPr>
            <p:ph type="title"/>
          </p:nvPr>
        </p:nvSpPr>
        <p:spPr/>
        <p:txBody>
          <a:bodyPr/>
          <a:lstStyle/>
          <a:p>
            <a:r>
              <a:rPr lang="en-US" sz="3200" b="1" dirty="0"/>
              <a:t>Challenges to AI: Data Privacy and Confidentiality (2) </a:t>
            </a:r>
            <a:endParaRPr lang="en-US" sz="3200" dirty="0"/>
          </a:p>
        </p:txBody>
      </p:sp>
      <p:pic>
        <p:nvPicPr>
          <p:cNvPr id="4" name="Picture 3">
            <a:extLst>
              <a:ext uri="{FF2B5EF4-FFF2-40B4-BE49-F238E27FC236}">
                <a16:creationId xmlns:a16="http://schemas.microsoft.com/office/drawing/2014/main" id="{24D1A93A-28DF-BF41-9350-1AD1FBA40B1D}"/>
              </a:ext>
            </a:extLst>
          </p:cNvPr>
          <p:cNvPicPr>
            <a:picLocks noChangeAspect="1"/>
          </p:cNvPicPr>
          <p:nvPr/>
        </p:nvPicPr>
        <p:blipFill>
          <a:blip r:embed="rId3"/>
          <a:stretch>
            <a:fillRect/>
          </a:stretch>
        </p:blipFill>
        <p:spPr>
          <a:xfrm>
            <a:off x="1752602" y="2055274"/>
            <a:ext cx="2060147" cy="1790700"/>
          </a:xfrm>
          <a:prstGeom prst="rect">
            <a:avLst/>
          </a:prstGeom>
        </p:spPr>
      </p:pic>
      <p:pic>
        <p:nvPicPr>
          <p:cNvPr id="5" name="Picture 4">
            <a:extLst>
              <a:ext uri="{FF2B5EF4-FFF2-40B4-BE49-F238E27FC236}">
                <a16:creationId xmlns:a16="http://schemas.microsoft.com/office/drawing/2014/main" id="{EF351521-67E9-BD4E-89DC-22838A034416}"/>
              </a:ext>
            </a:extLst>
          </p:cNvPr>
          <p:cNvPicPr>
            <a:picLocks noChangeAspect="1"/>
          </p:cNvPicPr>
          <p:nvPr/>
        </p:nvPicPr>
        <p:blipFill>
          <a:blip r:embed="rId4"/>
          <a:stretch>
            <a:fillRect/>
          </a:stretch>
        </p:blipFill>
        <p:spPr>
          <a:xfrm>
            <a:off x="8509000" y="2092879"/>
            <a:ext cx="1930400" cy="1791570"/>
          </a:xfrm>
          <a:prstGeom prst="rect">
            <a:avLst/>
          </a:prstGeom>
        </p:spPr>
      </p:pic>
      <p:pic>
        <p:nvPicPr>
          <p:cNvPr id="6" name="Picture 5">
            <a:extLst>
              <a:ext uri="{FF2B5EF4-FFF2-40B4-BE49-F238E27FC236}">
                <a16:creationId xmlns:a16="http://schemas.microsoft.com/office/drawing/2014/main" id="{71291D04-D514-B64C-81BD-7A6BBE6D5830}"/>
              </a:ext>
            </a:extLst>
          </p:cNvPr>
          <p:cNvPicPr>
            <a:picLocks noChangeAspect="1"/>
          </p:cNvPicPr>
          <p:nvPr/>
        </p:nvPicPr>
        <p:blipFill>
          <a:blip r:embed="rId5"/>
          <a:stretch>
            <a:fillRect/>
          </a:stretch>
        </p:blipFill>
        <p:spPr>
          <a:xfrm>
            <a:off x="5065927" y="2055274"/>
            <a:ext cx="2060147" cy="1790700"/>
          </a:xfrm>
          <a:prstGeom prst="rect">
            <a:avLst/>
          </a:prstGeom>
        </p:spPr>
      </p:pic>
      <p:sp>
        <p:nvSpPr>
          <p:cNvPr id="11" name="TextBox 10">
            <a:extLst>
              <a:ext uri="{FF2B5EF4-FFF2-40B4-BE49-F238E27FC236}">
                <a16:creationId xmlns:a16="http://schemas.microsoft.com/office/drawing/2014/main" id="{1B0595F3-9DE4-3346-8492-6FB76BC3D2D1}"/>
              </a:ext>
            </a:extLst>
          </p:cNvPr>
          <p:cNvSpPr txBox="1"/>
          <p:nvPr/>
        </p:nvSpPr>
        <p:spPr>
          <a:xfrm>
            <a:off x="4760824" y="4355715"/>
            <a:ext cx="2895903" cy="846386"/>
          </a:xfrm>
          <a:prstGeom prst="rect">
            <a:avLst/>
          </a:prstGeom>
        </p:spPr>
        <p:txBody>
          <a:bodyPr wrap="square" lIns="0" tIns="0" rIns="0" bIns="0" rtlCol="0">
            <a:spAutoFit/>
          </a:bodyPr>
          <a:lstStyle/>
          <a:p>
            <a:pPr algn="ctr">
              <a:spcAft>
                <a:spcPts val="600"/>
              </a:spcAft>
            </a:pPr>
            <a:r>
              <a:rPr lang="en-US" b="1" dirty="0"/>
              <a:t>California Consumer Privacy Act (CCPA) </a:t>
            </a:r>
            <a:endParaRPr lang="en-US" sz="1400" dirty="0"/>
          </a:p>
          <a:p>
            <a:pPr algn="ctr">
              <a:spcAft>
                <a:spcPts val="600"/>
              </a:spcAft>
            </a:pPr>
            <a:endParaRPr lang="en-US" sz="1400" dirty="0"/>
          </a:p>
        </p:txBody>
      </p:sp>
      <p:sp>
        <p:nvSpPr>
          <p:cNvPr id="12" name="TextBox 11">
            <a:extLst>
              <a:ext uri="{FF2B5EF4-FFF2-40B4-BE49-F238E27FC236}">
                <a16:creationId xmlns:a16="http://schemas.microsoft.com/office/drawing/2014/main" id="{40A34D52-3C1E-584D-A400-91C0CB428053}"/>
              </a:ext>
            </a:extLst>
          </p:cNvPr>
          <p:cNvSpPr txBox="1"/>
          <p:nvPr/>
        </p:nvSpPr>
        <p:spPr>
          <a:xfrm>
            <a:off x="1298148" y="4354845"/>
            <a:ext cx="3048000" cy="553998"/>
          </a:xfrm>
          <a:prstGeom prst="rect">
            <a:avLst/>
          </a:prstGeom>
        </p:spPr>
        <p:txBody>
          <a:bodyPr wrap="square" lIns="0" tIns="0" rIns="0" bIns="0" rtlCol="0">
            <a:spAutoFit/>
          </a:bodyPr>
          <a:lstStyle/>
          <a:p>
            <a:pPr algn="ctr">
              <a:spcAft>
                <a:spcPts val="600"/>
              </a:spcAft>
            </a:pPr>
            <a:r>
              <a:rPr lang="en-US" b="1" dirty="0"/>
              <a:t>General Data Protection Regulation (GDPR)</a:t>
            </a:r>
            <a:endParaRPr lang="en-US" sz="1400" dirty="0"/>
          </a:p>
        </p:txBody>
      </p:sp>
      <p:sp>
        <p:nvSpPr>
          <p:cNvPr id="13" name="TextBox 12">
            <a:extLst>
              <a:ext uri="{FF2B5EF4-FFF2-40B4-BE49-F238E27FC236}">
                <a16:creationId xmlns:a16="http://schemas.microsoft.com/office/drawing/2014/main" id="{4D2DD23B-DC3D-DC4D-B1E9-D5508E4C5782}"/>
              </a:ext>
            </a:extLst>
          </p:cNvPr>
          <p:cNvSpPr txBox="1"/>
          <p:nvPr/>
        </p:nvSpPr>
        <p:spPr>
          <a:xfrm>
            <a:off x="7924800" y="4393320"/>
            <a:ext cx="3048000" cy="276999"/>
          </a:xfrm>
          <a:prstGeom prst="rect">
            <a:avLst/>
          </a:prstGeom>
        </p:spPr>
        <p:txBody>
          <a:bodyPr wrap="square" lIns="0" tIns="0" rIns="0" bIns="0" rtlCol="0">
            <a:spAutoFit/>
          </a:bodyPr>
          <a:lstStyle/>
          <a:p>
            <a:pPr algn="ctr">
              <a:spcAft>
                <a:spcPts val="600"/>
              </a:spcAft>
            </a:pPr>
            <a:r>
              <a:rPr lang="en-US" b="1" dirty="0"/>
              <a:t>China’s Cyber Security Law</a:t>
            </a:r>
            <a:endParaRPr lang="en-US" sz="1400" dirty="0"/>
          </a:p>
        </p:txBody>
      </p:sp>
    </p:spTree>
    <p:extLst>
      <p:ext uri="{BB962C8B-B14F-4D97-AF65-F5344CB8AC3E}">
        <p14:creationId xmlns:p14="http://schemas.microsoft.com/office/powerpoint/2010/main" val="22274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5608-C850-E44D-A160-25E4B73841B1}"/>
              </a:ext>
            </a:extLst>
          </p:cNvPr>
          <p:cNvSpPr>
            <a:spLocks noGrp="1"/>
          </p:cNvSpPr>
          <p:nvPr>
            <p:ph type="title"/>
          </p:nvPr>
        </p:nvSpPr>
        <p:spPr/>
        <p:txBody>
          <a:bodyPr/>
          <a:lstStyle/>
          <a:p>
            <a:r>
              <a:rPr lang="en-US" sz="4000" dirty="0"/>
              <a:t>Introducing Federated</a:t>
            </a:r>
            <a:r>
              <a:rPr lang="zh-CN" altLang="en-US" sz="4000" dirty="0"/>
              <a:t> </a:t>
            </a:r>
            <a:r>
              <a:rPr lang="en-US" altLang="zh-CN" sz="4000" dirty="0"/>
              <a:t>Learning</a:t>
            </a:r>
            <a:endParaRPr lang="en-US" sz="4000" dirty="0"/>
          </a:p>
        </p:txBody>
      </p:sp>
      <p:grpSp>
        <p:nvGrpSpPr>
          <p:cNvPr id="11" name="组合 42">
            <a:extLst>
              <a:ext uri="{FF2B5EF4-FFF2-40B4-BE49-F238E27FC236}">
                <a16:creationId xmlns:a16="http://schemas.microsoft.com/office/drawing/2014/main" id="{C850B5B0-82BC-2547-B259-B4B89CD7FE1E}"/>
              </a:ext>
            </a:extLst>
          </p:cNvPr>
          <p:cNvGrpSpPr/>
          <p:nvPr/>
        </p:nvGrpSpPr>
        <p:grpSpPr>
          <a:xfrm>
            <a:off x="711066" y="2002660"/>
            <a:ext cx="5927999" cy="3348245"/>
            <a:chOff x="635431" y="282297"/>
            <a:chExt cx="5671585" cy="2978128"/>
          </a:xfrm>
        </p:grpSpPr>
        <p:sp>
          <p:nvSpPr>
            <p:cNvPr id="12" name="AutoShape 2" descr="https://1.bp.blogspot.com/-K65Ed68KGXk/WOa9jaRWC6I/AAAAAAAABsM/gglycD_anuQSp-i67fxER1FOlVTulvV2gCLcB/s640/FederatedLearning_FinalFiles_Flow%2BChart1.png">
              <a:extLst>
                <a:ext uri="{FF2B5EF4-FFF2-40B4-BE49-F238E27FC236}">
                  <a16:creationId xmlns:a16="http://schemas.microsoft.com/office/drawing/2014/main" id="{C0B7CFE3-D1FF-454E-951B-B0216A48DAE9}"/>
                </a:ext>
              </a:extLst>
            </p:cNvPr>
            <p:cNvSpPr>
              <a:spLocks noChangeAspect="1" noChangeArrowheads="1"/>
            </p:cNvSpPr>
            <p:nvPr/>
          </p:nvSpPr>
          <p:spPr bwMode="auto">
            <a:xfrm>
              <a:off x="5868473" y="2821882"/>
              <a:ext cx="286143" cy="286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zh-CN" altLang="en-US" sz="1799">
                <a:solidFill>
                  <a:srgbClr val="717074"/>
                </a:solidFill>
                <a:latin typeface="Metropolis"/>
                <a:ea typeface="微软雅黑" panose="020B0503020204020204" pitchFamily="34" charset="-122"/>
              </a:endParaRPr>
            </a:p>
          </p:txBody>
        </p:sp>
        <p:sp>
          <p:nvSpPr>
            <p:cNvPr id="13" name="AutoShape 4" descr="https://1.bp.blogspot.com/-K65Ed68KGXk/WOa9jaRWC6I/AAAAAAAABsM/gglycD_anuQSp-i67fxER1FOlVTulvV2gCLcB/s640/FederatedLearning_FinalFiles_Flow%2BChart1.png">
              <a:extLst>
                <a:ext uri="{FF2B5EF4-FFF2-40B4-BE49-F238E27FC236}">
                  <a16:creationId xmlns:a16="http://schemas.microsoft.com/office/drawing/2014/main" id="{80C88DD4-A366-7C44-87DF-004084804D87}"/>
                </a:ext>
              </a:extLst>
            </p:cNvPr>
            <p:cNvSpPr>
              <a:spLocks noChangeAspect="1" noChangeArrowheads="1"/>
            </p:cNvSpPr>
            <p:nvPr/>
          </p:nvSpPr>
          <p:spPr bwMode="auto">
            <a:xfrm>
              <a:off x="6020873" y="2974282"/>
              <a:ext cx="286143" cy="286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zh-CN" altLang="en-US" sz="1799">
                <a:solidFill>
                  <a:srgbClr val="717074"/>
                </a:solidFill>
                <a:latin typeface="Metropolis"/>
                <a:ea typeface="微软雅黑" panose="020B0503020204020204" pitchFamily="34" charset="-122"/>
              </a:endParaRPr>
            </a:p>
          </p:txBody>
        </p:sp>
        <p:pic>
          <p:nvPicPr>
            <p:cNvPr id="14" name="Picture 6" descr="https://1.bp.blogspot.com/-K65Ed68KGXk/WOa9jaRWC6I/AAAAAAAABsM/gglycD_anuQSp-i67fxER1FOlVTulvV2gCLcB/s1600/FederatedLearning_FinalFiles_Flow%2BChart1.png">
              <a:extLst>
                <a:ext uri="{FF2B5EF4-FFF2-40B4-BE49-F238E27FC236}">
                  <a16:creationId xmlns:a16="http://schemas.microsoft.com/office/drawing/2014/main" id="{94FA0A6D-6D0C-4444-AB55-2863B3D63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31" y="282297"/>
              <a:ext cx="5232936" cy="253958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图片 26">
            <a:extLst>
              <a:ext uri="{FF2B5EF4-FFF2-40B4-BE49-F238E27FC236}">
                <a16:creationId xmlns:a16="http://schemas.microsoft.com/office/drawing/2014/main" id="{332E991A-A701-7A40-BCDF-1014A1586B0A}"/>
              </a:ext>
            </a:extLst>
          </p:cNvPr>
          <p:cNvPicPr>
            <a:picLocks noChangeAspect="1"/>
          </p:cNvPicPr>
          <p:nvPr/>
        </p:nvPicPr>
        <p:blipFill>
          <a:blip r:embed="rId3"/>
          <a:stretch>
            <a:fillRect/>
          </a:stretch>
        </p:blipFill>
        <p:spPr>
          <a:xfrm>
            <a:off x="6264001" y="1870243"/>
            <a:ext cx="5927999" cy="3348245"/>
          </a:xfrm>
          <a:prstGeom prst="rect">
            <a:avLst/>
          </a:prstGeom>
        </p:spPr>
      </p:pic>
      <p:sp>
        <p:nvSpPr>
          <p:cNvPr id="16" name="矩形 27">
            <a:extLst>
              <a:ext uri="{FF2B5EF4-FFF2-40B4-BE49-F238E27FC236}">
                <a16:creationId xmlns:a16="http://schemas.microsoft.com/office/drawing/2014/main" id="{76078991-3A14-9F42-9C56-9F14FC23738E}"/>
              </a:ext>
            </a:extLst>
          </p:cNvPr>
          <p:cNvSpPr/>
          <p:nvPr/>
        </p:nvSpPr>
        <p:spPr>
          <a:xfrm>
            <a:off x="7114674" y="5195148"/>
            <a:ext cx="3656892" cy="1076937"/>
          </a:xfrm>
          <a:prstGeom prst="rect">
            <a:avLst/>
          </a:prstGeom>
        </p:spPr>
        <p:txBody>
          <a:bodyPr wrap="square">
            <a:spAutoFit/>
          </a:bodyPr>
          <a:lstStyle/>
          <a:p>
            <a:pPr fontAlgn="base"/>
            <a:r>
              <a:rPr lang="en-US" altLang="zh-CN" sz="1600" b="1" dirty="0" err="1">
                <a:solidFill>
                  <a:srgbClr val="3F3F3F"/>
                </a:solidFill>
                <a:latin typeface="Calisto MT" panose="02040603050505030304" pitchFamily="18" charset="0"/>
                <a:ea typeface="微软雅黑" panose="020B0503020204020204" pitchFamily="34" charset="-122"/>
                <a:cs typeface="Calibri" panose="020F0502020204030204" pitchFamily="34" charset="0"/>
              </a:rPr>
              <a:t>Bonawitz</a:t>
            </a:r>
            <a:r>
              <a:rPr lang="en-US" altLang="zh-CN" sz="1600" b="1" dirty="0">
                <a:solidFill>
                  <a:srgbClr val="3F3F3F"/>
                </a:solidFill>
                <a:latin typeface="Calisto MT" panose="02040603050505030304" pitchFamily="18" charset="0"/>
                <a:ea typeface="微软雅黑" panose="020B0503020204020204" pitchFamily="34" charset="-122"/>
                <a:cs typeface="Calibri" panose="020F0502020204030204" pitchFamily="34" charset="0"/>
              </a:rPr>
              <a:t> K, Ivanov V, </a:t>
            </a:r>
            <a:r>
              <a:rPr lang="en-US" altLang="zh-CN" sz="1600" b="1" dirty="0" err="1">
                <a:solidFill>
                  <a:srgbClr val="3F3F3F"/>
                </a:solidFill>
                <a:latin typeface="Calisto MT" panose="02040603050505030304" pitchFamily="18" charset="0"/>
                <a:ea typeface="微软雅黑" panose="020B0503020204020204" pitchFamily="34" charset="-122"/>
                <a:cs typeface="Calibri" panose="020F0502020204030204" pitchFamily="34" charset="0"/>
              </a:rPr>
              <a:t>Kreuter</a:t>
            </a:r>
            <a:r>
              <a:rPr lang="en-US" altLang="zh-CN" sz="1600" b="1" dirty="0">
                <a:solidFill>
                  <a:srgbClr val="3F3F3F"/>
                </a:solidFill>
                <a:latin typeface="Calisto MT" panose="02040603050505030304" pitchFamily="18" charset="0"/>
                <a:ea typeface="微软雅黑" panose="020B0503020204020204" pitchFamily="34" charset="-122"/>
                <a:cs typeface="Calibri" panose="020F0502020204030204" pitchFamily="34" charset="0"/>
              </a:rPr>
              <a:t> B, et al. Practical secure aggregation for privacy-preserving machine learning, Google, 2017</a:t>
            </a:r>
          </a:p>
        </p:txBody>
      </p:sp>
      <p:sp>
        <p:nvSpPr>
          <p:cNvPr id="17" name="矩形 28">
            <a:extLst>
              <a:ext uri="{FF2B5EF4-FFF2-40B4-BE49-F238E27FC236}">
                <a16:creationId xmlns:a16="http://schemas.microsoft.com/office/drawing/2014/main" id="{33963437-2DFB-454F-8923-92AE6D06A46B}"/>
              </a:ext>
            </a:extLst>
          </p:cNvPr>
          <p:cNvSpPr/>
          <p:nvPr/>
        </p:nvSpPr>
        <p:spPr>
          <a:xfrm>
            <a:off x="385972" y="5145538"/>
            <a:ext cx="5794614" cy="584775"/>
          </a:xfrm>
          <a:prstGeom prst="rect">
            <a:avLst/>
          </a:prstGeom>
        </p:spPr>
        <p:txBody>
          <a:bodyPr wrap="square">
            <a:spAutoFit/>
          </a:bodyPr>
          <a:lstStyle/>
          <a:p>
            <a:pPr algn="ctr"/>
            <a:r>
              <a:rPr lang="en-US" altLang="zh-CN" sz="1600" b="1" dirty="0">
                <a:solidFill>
                  <a:srgbClr val="3F3F3F"/>
                </a:solidFill>
                <a:latin typeface="Calisto MT" panose="02040603050505030304" pitchFamily="18" charset="0"/>
                <a:ea typeface="微软雅黑" panose="020B0503020204020204" pitchFamily="34" charset="-122"/>
                <a:cs typeface="Calibri" panose="020F0502020204030204" pitchFamily="34" charset="0"/>
              </a:rPr>
              <a:t>H. Brendan McMahan et al, </a:t>
            </a:r>
            <a:r>
              <a:rPr lang="en-US" altLang="zh-CN" sz="1600" b="1" i="1" dirty="0">
                <a:solidFill>
                  <a:srgbClr val="3F3F3F"/>
                </a:solidFill>
                <a:latin typeface="Calisto MT" panose="02040603050505030304" pitchFamily="18" charset="0"/>
                <a:ea typeface="微软雅黑" panose="020B0503020204020204" pitchFamily="34" charset="-122"/>
                <a:cs typeface="Calibri" panose="020F0502020204030204" pitchFamily="34" charset="0"/>
              </a:rPr>
              <a:t>Communication-Efficient Learning of Deep Networks from Decentralized Data</a:t>
            </a:r>
            <a:r>
              <a:rPr lang="en-US" altLang="zh-CN" sz="1600" b="1" dirty="0">
                <a:solidFill>
                  <a:srgbClr val="3F3F3F"/>
                </a:solidFill>
                <a:latin typeface="Calisto MT" panose="02040603050505030304" pitchFamily="18" charset="0"/>
                <a:ea typeface="微软雅黑" panose="020B0503020204020204" pitchFamily="34" charset="-122"/>
                <a:cs typeface="Calibri" panose="020F0502020204030204" pitchFamily="34" charset="0"/>
              </a:rPr>
              <a:t>, Google, 2017</a:t>
            </a:r>
            <a:endParaRPr lang="zh-CN" altLang="en-US" sz="1600" b="1" dirty="0">
              <a:solidFill>
                <a:srgbClr val="3F3F3F"/>
              </a:solidFill>
              <a:latin typeface="Calisto MT" panose="02040603050505030304" pitchFamily="18"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51205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A2A6831-1FFB-4B17-BFDC-A6057A6DC57A}"/>
              </a:ext>
            </a:extLst>
          </p:cNvPr>
          <p:cNvSpPr txBox="1"/>
          <p:nvPr/>
        </p:nvSpPr>
        <p:spPr>
          <a:xfrm>
            <a:off x="410194" y="230485"/>
            <a:ext cx="10487030" cy="584623"/>
          </a:xfrm>
          <a:prstGeom prst="rect">
            <a:avLst/>
          </a:prstGeom>
          <a:noFill/>
        </p:spPr>
        <p:txBody>
          <a:bodyPr wrap="square" rtlCol="0">
            <a:spAutoFit/>
            <a:scene3d>
              <a:camera prst="orthographicFront"/>
              <a:lightRig rig="threePt" dir="t"/>
            </a:scene3d>
            <a:sp3d contourW="12700"/>
          </a:bodyPr>
          <a:lstStyle/>
          <a:p>
            <a:r>
              <a:rPr lang="en-US" altLang="zh-CN" sz="3199" b="1" dirty="0">
                <a:solidFill>
                  <a:schemeClr val="bg1"/>
                </a:solidFill>
                <a:latin typeface="微软雅黑" panose="020B0503020204020204" pitchFamily="34" charset="-122"/>
                <a:ea typeface="微软雅黑" panose="020B0503020204020204" pitchFamily="34" charset="-122"/>
                <a:cs typeface="Microsoft YaHei" charset="-122"/>
              </a:rPr>
              <a:t>General Federated Learning Catalog</a:t>
            </a:r>
            <a:endParaRPr lang="zh-CN" altLang="en-US" sz="3199" b="1" dirty="0">
              <a:solidFill>
                <a:schemeClr val="bg1"/>
              </a:solidFill>
              <a:latin typeface="微软雅黑" panose="020B0503020204020204" pitchFamily="34" charset="-122"/>
              <a:ea typeface="微软雅黑" panose="020B0503020204020204" pitchFamily="34" charset="-122"/>
              <a:cs typeface="Microsoft YaHei" charset="-122"/>
            </a:endParaRPr>
          </a:p>
        </p:txBody>
      </p:sp>
      <p:grpSp>
        <p:nvGrpSpPr>
          <p:cNvPr id="103" name="组 40">
            <a:extLst>
              <a:ext uri="{FF2B5EF4-FFF2-40B4-BE49-F238E27FC236}">
                <a16:creationId xmlns:a16="http://schemas.microsoft.com/office/drawing/2014/main" id="{17576C15-9C77-4045-8C3A-EBA53312DB5D}"/>
              </a:ext>
            </a:extLst>
          </p:cNvPr>
          <p:cNvGrpSpPr/>
          <p:nvPr/>
        </p:nvGrpSpPr>
        <p:grpSpPr>
          <a:xfrm>
            <a:off x="1469189" y="1707919"/>
            <a:ext cx="3599082" cy="1807371"/>
            <a:chOff x="7191588" y="2156643"/>
            <a:chExt cx="3600020" cy="1807842"/>
          </a:xfrm>
        </p:grpSpPr>
        <p:sp>
          <p:nvSpPr>
            <p:cNvPr id="104" name="矩形 5">
              <a:extLst>
                <a:ext uri="{FF2B5EF4-FFF2-40B4-BE49-F238E27FC236}">
                  <a16:creationId xmlns:a16="http://schemas.microsoft.com/office/drawing/2014/main" id="{656C20A2-F042-3548-9CF9-B88B80160F82}"/>
                </a:ext>
              </a:extLst>
            </p:cNvPr>
            <p:cNvSpPr/>
            <p:nvPr/>
          </p:nvSpPr>
          <p:spPr>
            <a:xfrm>
              <a:off x="7191588" y="2163638"/>
              <a:ext cx="3600018" cy="1800847"/>
            </a:xfrm>
            <a:prstGeom prst="rect">
              <a:avLst/>
            </a:prstGeom>
            <a:solidFill>
              <a:sysClr val="window" lastClr="FFFFFF"/>
            </a:solidFill>
            <a:ln w="25400" cap="flat" cmpd="sng" algn="ctr">
              <a:solidFill>
                <a:srgbClr val="71707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05" name="矩形 6">
              <a:extLst>
                <a:ext uri="{FF2B5EF4-FFF2-40B4-BE49-F238E27FC236}">
                  <a16:creationId xmlns:a16="http://schemas.microsoft.com/office/drawing/2014/main" id="{F2F386F8-7DF9-654E-B4EB-ED2710B16AFA}"/>
                </a:ext>
              </a:extLst>
            </p:cNvPr>
            <p:cNvSpPr/>
            <p:nvPr/>
          </p:nvSpPr>
          <p:spPr>
            <a:xfrm>
              <a:off x="8421707" y="2672429"/>
              <a:ext cx="1860028" cy="1230601"/>
            </a:xfrm>
            <a:prstGeom prst="rect">
              <a:avLst/>
            </a:prstGeom>
            <a:solidFill>
              <a:srgbClr val="717074">
                <a:lumMod val="20000"/>
                <a:lumOff val="80000"/>
              </a:srgbClr>
            </a:solidFill>
            <a:ln w="9525" cap="flat" cmpd="sng" algn="ctr">
              <a:solidFill>
                <a:srgbClr val="AADB1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06" name="矩形 8">
              <a:extLst>
                <a:ext uri="{FF2B5EF4-FFF2-40B4-BE49-F238E27FC236}">
                  <a16:creationId xmlns:a16="http://schemas.microsoft.com/office/drawing/2014/main" id="{32E202D0-7826-9443-981D-D53905236D2F}"/>
                </a:ext>
              </a:extLst>
            </p:cNvPr>
            <p:cNvSpPr/>
            <p:nvPr/>
          </p:nvSpPr>
          <p:spPr>
            <a:xfrm>
              <a:off x="10281735" y="2166809"/>
              <a:ext cx="509873" cy="1797675"/>
            </a:xfrm>
            <a:prstGeom prst="rect">
              <a:avLst/>
            </a:prstGeom>
            <a:solidFill>
              <a:srgbClr val="6DB33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文本框 9">
              <a:extLst>
                <a:ext uri="{FF2B5EF4-FFF2-40B4-BE49-F238E27FC236}">
                  <a16:creationId xmlns:a16="http://schemas.microsoft.com/office/drawing/2014/main" id="{7139C6C1-FF2E-5245-82D3-02B304526CF4}"/>
                </a:ext>
              </a:extLst>
            </p:cNvPr>
            <p:cNvSpPr txBox="1"/>
            <p:nvPr/>
          </p:nvSpPr>
          <p:spPr>
            <a:xfrm>
              <a:off x="8404761" y="3132134"/>
              <a:ext cx="22905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rPr>
                <a:t>Data B</a:t>
              </a:r>
              <a:endParaRPr kumimoji="0" lang="en-US" altLang="zh-CN" sz="1799" b="1" i="0" u="none" strike="noStrike" kern="0" cap="none" spc="0" normalizeH="0" baseline="-2500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endParaRPr>
            </a:p>
          </p:txBody>
        </p:sp>
        <p:sp>
          <p:nvSpPr>
            <p:cNvPr id="108" name="矩形 13">
              <a:extLst>
                <a:ext uri="{FF2B5EF4-FFF2-40B4-BE49-F238E27FC236}">
                  <a16:creationId xmlns:a16="http://schemas.microsoft.com/office/drawing/2014/main" id="{53BDFD1F-F921-BB48-8DD7-80B77FB8A04C}"/>
                </a:ext>
              </a:extLst>
            </p:cNvPr>
            <p:cNvSpPr/>
            <p:nvPr/>
          </p:nvSpPr>
          <p:spPr>
            <a:xfrm>
              <a:off x="7191590" y="2166809"/>
              <a:ext cx="1737888" cy="1106189"/>
            </a:xfrm>
            <a:prstGeom prst="rect">
              <a:avLst/>
            </a:prstGeom>
            <a:solidFill>
              <a:srgbClr val="006990">
                <a:lumMod val="60000"/>
                <a:lumOff val="4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cxnSp>
          <p:nvCxnSpPr>
            <p:cNvPr id="109" name="连接符: 肘形 82">
              <a:extLst>
                <a:ext uri="{FF2B5EF4-FFF2-40B4-BE49-F238E27FC236}">
                  <a16:creationId xmlns:a16="http://schemas.microsoft.com/office/drawing/2014/main" id="{E43AB4CE-5F82-5743-836C-5E070F2B1CE8}"/>
                </a:ext>
              </a:extLst>
            </p:cNvPr>
            <p:cNvCxnSpPr>
              <a:cxnSpLocks/>
            </p:cNvCxnSpPr>
            <p:nvPr/>
          </p:nvCxnSpPr>
          <p:spPr>
            <a:xfrm rot="5400000" flipH="1" flipV="1">
              <a:off x="8411486" y="2773133"/>
              <a:ext cx="509342" cy="490393"/>
            </a:xfrm>
            <a:prstGeom prst="bentConnector3">
              <a:avLst>
                <a:gd name="adj1" fmla="val 106965"/>
              </a:avLst>
            </a:prstGeom>
            <a:noFill/>
            <a:ln w="9525" cap="flat" cmpd="sng" algn="ctr">
              <a:solidFill>
                <a:srgbClr val="0095D3">
                  <a:shade val="95000"/>
                  <a:satMod val="105000"/>
                </a:srgbClr>
              </a:solidFill>
              <a:prstDash val="dash"/>
            </a:ln>
            <a:effectLst/>
          </p:spPr>
        </p:cxnSp>
        <p:sp>
          <p:nvSpPr>
            <p:cNvPr id="110" name="矩形 15">
              <a:extLst>
                <a:ext uri="{FF2B5EF4-FFF2-40B4-BE49-F238E27FC236}">
                  <a16:creationId xmlns:a16="http://schemas.microsoft.com/office/drawing/2014/main" id="{AA6F45FA-49F3-544E-B50E-E221FB45F34C}"/>
                </a:ext>
              </a:extLst>
            </p:cNvPr>
            <p:cNvSpPr/>
            <p:nvPr/>
          </p:nvSpPr>
          <p:spPr>
            <a:xfrm>
              <a:off x="8420961" y="2156643"/>
              <a:ext cx="508517" cy="1807842"/>
            </a:xfrm>
            <a:prstGeom prst="rect">
              <a:avLst/>
            </a:prstGeom>
            <a:noFill/>
            <a:ln w="38100" cap="flat" cmpd="sng" algn="ctr">
              <a:solidFill>
                <a:srgbClr val="717074"/>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Metropolis"/>
                <a:ea typeface="微软雅黑" panose="020B0503020204020204" pitchFamily="34" charset="-122"/>
                <a:cs typeface="+mn-cs"/>
              </a:endParaRPr>
            </a:p>
          </p:txBody>
        </p:sp>
      </p:grpSp>
      <p:sp>
        <p:nvSpPr>
          <p:cNvPr id="111" name="矩形 16">
            <a:extLst>
              <a:ext uri="{FF2B5EF4-FFF2-40B4-BE49-F238E27FC236}">
                <a16:creationId xmlns:a16="http://schemas.microsoft.com/office/drawing/2014/main" id="{338A7392-A33E-D442-813D-ACDEF5250007}"/>
              </a:ext>
            </a:extLst>
          </p:cNvPr>
          <p:cNvSpPr/>
          <p:nvPr/>
        </p:nvSpPr>
        <p:spPr>
          <a:xfrm>
            <a:off x="1528865" y="1306252"/>
            <a:ext cx="3561266" cy="369108"/>
          </a:xfrm>
          <a:prstGeom prst="rect">
            <a:avLst/>
          </a:prstGeom>
        </p:spPr>
        <p:txBody>
          <a:bodyPr wrap="none">
            <a:spAutoFit/>
          </a:bodyPr>
          <a:lstStyle/>
          <a:p>
            <a:r>
              <a:rPr lang="en-US" altLang="zh-CN" sz="1799" b="1" dirty="0">
                <a:solidFill>
                  <a:srgbClr val="717074"/>
                </a:solidFill>
                <a:latin typeface="Metropolis"/>
                <a:ea typeface="微软雅黑" panose="020B0503020204020204" pitchFamily="34" charset="-122"/>
              </a:rPr>
              <a:t>Horizontal Federated Learning</a:t>
            </a:r>
            <a:endParaRPr lang="zh-CN" altLang="en-US" sz="1799" b="1" dirty="0">
              <a:solidFill>
                <a:srgbClr val="717074"/>
              </a:solidFill>
              <a:latin typeface="Metropolis"/>
              <a:ea typeface="微软雅黑" panose="020B0503020204020204" pitchFamily="34" charset="-122"/>
            </a:endParaRPr>
          </a:p>
        </p:txBody>
      </p:sp>
      <p:sp>
        <p:nvSpPr>
          <p:cNvPr id="112" name="矩形 26">
            <a:extLst>
              <a:ext uri="{FF2B5EF4-FFF2-40B4-BE49-F238E27FC236}">
                <a16:creationId xmlns:a16="http://schemas.microsoft.com/office/drawing/2014/main" id="{2C6BB297-42B2-D54B-99F0-2783BA146A86}"/>
              </a:ext>
            </a:extLst>
          </p:cNvPr>
          <p:cNvSpPr/>
          <p:nvPr/>
        </p:nvSpPr>
        <p:spPr>
          <a:xfrm>
            <a:off x="1681265" y="4229720"/>
            <a:ext cx="3466284" cy="369236"/>
          </a:xfrm>
          <a:prstGeom prst="rect">
            <a:avLst/>
          </a:prstGeom>
        </p:spPr>
        <p:txBody>
          <a:bodyPr wrap="square">
            <a:spAutoFit/>
          </a:bodyPr>
          <a:lstStyle/>
          <a:p>
            <a:r>
              <a:rPr lang="en-US" altLang="zh-CN" sz="1799" b="1" dirty="0">
                <a:solidFill>
                  <a:srgbClr val="717074"/>
                </a:solidFill>
                <a:latin typeface="Metropolis"/>
                <a:ea typeface="微软雅黑" panose="020B0503020204020204" pitchFamily="34" charset="-122"/>
              </a:rPr>
              <a:t>Vertical Federated Learning</a:t>
            </a:r>
            <a:endParaRPr lang="zh-CN" altLang="en-US" sz="1799" b="1" dirty="0">
              <a:solidFill>
                <a:srgbClr val="717074"/>
              </a:solidFill>
              <a:latin typeface="Metropolis"/>
              <a:ea typeface="微软雅黑" panose="020B0503020204020204" pitchFamily="34" charset="-122"/>
            </a:endParaRPr>
          </a:p>
        </p:txBody>
      </p:sp>
      <p:sp>
        <p:nvSpPr>
          <p:cNvPr id="113" name="矩形 27">
            <a:extLst>
              <a:ext uri="{FF2B5EF4-FFF2-40B4-BE49-F238E27FC236}">
                <a16:creationId xmlns:a16="http://schemas.microsoft.com/office/drawing/2014/main" id="{B6CDEE24-F730-8447-87CE-4FBD14DA0FF5}"/>
              </a:ext>
            </a:extLst>
          </p:cNvPr>
          <p:cNvSpPr/>
          <p:nvPr/>
        </p:nvSpPr>
        <p:spPr>
          <a:xfrm>
            <a:off x="1753767" y="1945945"/>
            <a:ext cx="971488" cy="369236"/>
          </a:xfrm>
          <a:prstGeom prst="rect">
            <a:avLst/>
          </a:prstGeom>
        </p:spPr>
        <p:txBody>
          <a:bodyPr wrap="none">
            <a:spAutoFit/>
          </a:bodyPr>
          <a:lstStyle/>
          <a:p>
            <a:r>
              <a:rPr lang="en-US" altLang="zh-CN" sz="1799" b="1" dirty="0">
                <a:ln w="0"/>
                <a:solidFill>
                  <a:prstClr val="white"/>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Data A</a:t>
            </a:r>
            <a:endParaRPr lang="zh-CN" altLang="en-US" sz="1799" b="1" dirty="0">
              <a:ln w="0"/>
              <a:solidFill>
                <a:prstClr val="white"/>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114" name="Group 113">
            <a:extLst>
              <a:ext uri="{FF2B5EF4-FFF2-40B4-BE49-F238E27FC236}">
                <a16:creationId xmlns:a16="http://schemas.microsoft.com/office/drawing/2014/main" id="{9D07ADA6-A978-DD4E-993B-5AA412983D73}"/>
              </a:ext>
            </a:extLst>
          </p:cNvPr>
          <p:cNvGrpSpPr/>
          <p:nvPr/>
        </p:nvGrpSpPr>
        <p:grpSpPr>
          <a:xfrm>
            <a:off x="1440938" y="4617934"/>
            <a:ext cx="3599082" cy="1800378"/>
            <a:chOff x="1408728" y="1582193"/>
            <a:chExt cx="3599082" cy="1800378"/>
          </a:xfrm>
        </p:grpSpPr>
        <p:grpSp>
          <p:nvGrpSpPr>
            <p:cNvPr id="115" name="组 61">
              <a:extLst>
                <a:ext uri="{FF2B5EF4-FFF2-40B4-BE49-F238E27FC236}">
                  <a16:creationId xmlns:a16="http://schemas.microsoft.com/office/drawing/2014/main" id="{79A9241B-0B00-C14F-AA9A-00677B2AFD5E}"/>
                </a:ext>
              </a:extLst>
            </p:cNvPr>
            <p:cNvGrpSpPr/>
            <p:nvPr/>
          </p:nvGrpSpPr>
          <p:grpSpPr>
            <a:xfrm>
              <a:off x="1408728" y="1582193"/>
              <a:ext cx="3599082" cy="1800378"/>
              <a:chOff x="7191588" y="2163638"/>
              <a:chExt cx="3600020" cy="1800847"/>
            </a:xfrm>
          </p:grpSpPr>
          <p:sp>
            <p:nvSpPr>
              <p:cNvPr id="117" name="矩形 18">
                <a:extLst>
                  <a:ext uri="{FF2B5EF4-FFF2-40B4-BE49-F238E27FC236}">
                    <a16:creationId xmlns:a16="http://schemas.microsoft.com/office/drawing/2014/main" id="{B65452BE-BBC5-F64D-A5EE-24D6E187BF57}"/>
                  </a:ext>
                </a:extLst>
              </p:cNvPr>
              <p:cNvSpPr/>
              <p:nvPr/>
            </p:nvSpPr>
            <p:spPr>
              <a:xfrm>
                <a:off x="7191588" y="2163638"/>
                <a:ext cx="3600018" cy="1800847"/>
              </a:xfrm>
              <a:prstGeom prst="rect">
                <a:avLst/>
              </a:prstGeom>
              <a:solidFill>
                <a:sysClr val="window" lastClr="FFFFFF"/>
              </a:solidFill>
              <a:ln w="25400" cap="flat" cmpd="sng" algn="ctr">
                <a:solidFill>
                  <a:srgbClr val="71707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18" name="矩形 19">
                <a:extLst>
                  <a:ext uri="{FF2B5EF4-FFF2-40B4-BE49-F238E27FC236}">
                    <a16:creationId xmlns:a16="http://schemas.microsoft.com/office/drawing/2014/main" id="{A64F29D4-90D8-7A46-A748-AC37A4A2BB05}"/>
                  </a:ext>
                </a:extLst>
              </p:cNvPr>
              <p:cNvSpPr/>
              <p:nvPr/>
            </p:nvSpPr>
            <p:spPr>
              <a:xfrm>
                <a:off x="8421707" y="2730142"/>
                <a:ext cx="1860028" cy="1230601"/>
              </a:xfrm>
              <a:prstGeom prst="rect">
                <a:avLst/>
              </a:prstGeom>
              <a:solidFill>
                <a:srgbClr val="717074">
                  <a:lumMod val="20000"/>
                  <a:lumOff val="80000"/>
                </a:srgbClr>
              </a:solidFill>
              <a:ln w="9525" cap="flat" cmpd="sng" algn="ctr">
                <a:solidFill>
                  <a:srgbClr val="AADB1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19" name="矩形 20">
                <a:extLst>
                  <a:ext uri="{FF2B5EF4-FFF2-40B4-BE49-F238E27FC236}">
                    <a16:creationId xmlns:a16="http://schemas.microsoft.com/office/drawing/2014/main" id="{EEDA607F-693F-5B49-A808-CA092C0AE89E}"/>
                  </a:ext>
                </a:extLst>
              </p:cNvPr>
              <p:cNvSpPr/>
              <p:nvPr/>
            </p:nvSpPr>
            <p:spPr>
              <a:xfrm>
                <a:off x="10281735" y="2733883"/>
                <a:ext cx="509873" cy="1230601"/>
              </a:xfrm>
              <a:prstGeom prst="rect">
                <a:avLst/>
              </a:prstGeom>
              <a:solidFill>
                <a:srgbClr val="6DB33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文本框 21">
                <a:extLst>
                  <a:ext uri="{FF2B5EF4-FFF2-40B4-BE49-F238E27FC236}">
                    <a16:creationId xmlns:a16="http://schemas.microsoft.com/office/drawing/2014/main" id="{6BC720F0-554B-FD40-B1C5-369739729176}"/>
                  </a:ext>
                </a:extLst>
              </p:cNvPr>
              <p:cNvSpPr txBox="1"/>
              <p:nvPr/>
            </p:nvSpPr>
            <p:spPr>
              <a:xfrm>
                <a:off x="8435671" y="3349942"/>
                <a:ext cx="22905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rPr>
                  <a:t>Data B</a:t>
                </a:r>
                <a:endParaRPr kumimoji="0" lang="en-US" altLang="zh-CN" sz="1799" b="1" i="0" u="none" strike="noStrike" kern="0" cap="none" spc="0" normalizeH="0" baseline="-2500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endParaRPr>
              </a:p>
            </p:txBody>
          </p:sp>
          <p:sp>
            <p:nvSpPr>
              <p:cNvPr id="121" name="文本框 22">
                <a:extLst>
                  <a:ext uri="{FF2B5EF4-FFF2-40B4-BE49-F238E27FC236}">
                    <a16:creationId xmlns:a16="http://schemas.microsoft.com/office/drawing/2014/main" id="{62C6A0FD-89E3-8E42-8469-0737116A7240}"/>
                  </a:ext>
                </a:extLst>
              </p:cNvPr>
              <p:cNvSpPr txBox="1"/>
              <p:nvPr/>
            </p:nvSpPr>
            <p:spPr>
              <a:xfrm rot="16200000">
                <a:off x="10134154" y="3383862"/>
                <a:ext cx="83893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icrosoft YaHei" charset="-122"/>
                  </a:rPr>
                  <a:t>Label</a:t>
                </a:r>
                <a:endParaRPr kumimoji="0" lang="en-US" altLang="zh-CN" sz="1400" b="0" i="0" u="none" strike="noStrike" kern="0" cap="none" spc="0" normalizeH="0" baseline="-25000" noProof="0" dirty="0">
                  <a:ln w="0"/>
                  <a:solidFill>
                    <a:srgbClr val="AADB1E">
                      <a:lumMod val="75000"/>
                    </a:srgb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icrosoft YaHei" charset="-122"/>
                </a:endParaRPr>
              </a:p>
            </p:txBody>
          </p:sp>
          <p:sp>
            <p:nvSpPr>
              <p:cNvPr id="122" name="矩形 23">
                <a:extLst>
                  <a:ext uri="{FF2B5EF4-FFF2-40B4-BE49-F238E27FC236}">
                    <a16:creationId xmlns:a16="http://schemas.microsoft.com/office/drawing/2014/main" id="{E38E5835-BD67-5448-B134-039B8E175C03}"/>
                  </a:ext>
                </a:extLst>
              </p:cNvPr>
              <p:cNvSpPr/>
              <p:nvPr/>
            </p:nvSpPr>
            <p:spPr>
              <a:xfrm>
                <a:off x="7191590" y="2166809"/>
                <a:ext cx="1737888" cy="1106189"/>
              </a:xfrm>
              <a:prstGeom prst="rect">
                <a:avLst/>
              </a:prstGeom>
              <a:solidFill>
                <a:srgbClr val="006990">
                  <a:lumMod val="60000"/>
                  <a:lumOff val="4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cxnSp>
            <p:nvCxnSpPr>
              <p:cNvPr id="123" name="连接符: 肘形 82">
                <a:extLst>
                  <a:ext uri="{FF2B5EF4-FFF2-40B4-BE49-F238E27FC236}">
                    <a16:creationId xmlns:a16="http://schemas.microsoft.com/office/drawing/2014/main" id="{3DAAFE41-355E-EF4F-816C-444B11DBB190}"/>
                  </a:ext>
                </a:extLst>
              </p:cNvPr>
              <p:cNvCxnSpPr>
                <a:cxnSpLocks/>
              </p:cNvCxnSpPr>
              <p:nvPr/>
            </p:nvCxnSpPr>
            <p:spPr>
              <a:xfrm rot="5400000" flipH="1" flipV="1">
                <a:off x="8411486" y="2773133"/>
                <a:ext cx="509342" cy="490393"/>
              </a:xfrm>
              <a:prstGeom prst="bentConnector3">
                <a:avLst>
                  <a:gd name="adj1" fmla="val 106965"/>
                </a:avLst>
              </a:prstGeom>
              <a:noFill/>
              <a:ln w="9525" cap="flat" cmpd="sng" algn="ctr">
                <a:solidFill>
                  <a:srgbClr val="0095D3">
                    <a:shade val="95000"/>
                    <a:satMod val="105000"/>
                  </a:srgbClr>
                </a:solidFill>
                <a:prstDash val="dash"/>
              </a:ln>
              <a:effectLst/>
            </p:spPr>
          </p:cxnSp>
          <p:sp>
            <p:nvSpPr>
              <p:cNvPr id="124" name="矩形 25">
                <a:extLst>
                  <a:ext uri="{FF2B5EF4-FFF2-40B4-BE49-F238E27FC236}">
                    <a16:creationId xmlns:a16="http://schemas.microsoft.com/office/drawing/2014/main" id="{E0D869F1-B628-DA41-A4CE-827AA5B75F06}"/>
                  </a:ext>
                </a:extLst>
              </p:cNvPr>
              <p:cNvSpPr/>
              <p:nvPr/>
            </p:nvSpPr>
            <p:spPr>
              <a:xfrm>
                <a:off x="7191589" y="2733882"/>
                <a:ext cx="3597918" cy="537002"/>
              </a:xfrm>
              <a:prstGeom prst="rect">
                <a:avLst/>
              </a:prstGeom>
              <a:noFill/>
              <a:ln w="38100" cap="flat" cmpd="sng" algn="ctr">
                <a:solidFill>
                  <a:srgbClr val="717074"/>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Metropolis"/>
                  <a:ea typeface="微软雅黑" panose="020B0503020204020204" pitchFamily="34" charset="-122"/>
                  <a:cs typeface="+mn-cs"/>
                </a:endParaRPr>
              </a:p>
            </p:txBody>
          </p:sp>
        </p:grpSp>
        <p:sp>
          <p:nvSpPr>
            <p:cNvPr id="116" name="矩形 28">
              <a:extLst>
                <a:ext uri="{FF2B5EF4-FFF2-40B4-BE49-F238E27FC236}">
                  <a16:creationId xmlns:a16="http://schemas.microsoft.com/office/drawing/2014/main" id="{EE620112-937A-2541-B029-B59E80C7DF78}"/>
                </a:ext>
              </a:extLst>
            </p:cNvPr>
            <p:cNvSpPr/>
            <p:nvPr/>
          </p:nvSpPr>
          <p:spPr>
            <a:xfrm>
              <a:off x="1781728" y="1772661"/>
              <a:ext cx="971488" cy="36923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rPr>
                <a:t>Data A</a:t>
              </a:r>
              <a:endParaRPr kumimoji="0" lang="zh-CN" altLang="en-US"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endParaRPr>
            </a:p>
          </p:txBody>
        </p:sp>
      </p:grpSp>
      <p:sp>
        <p:nvSpPr>
          <p:cNvPr id="125" name="矩形 29">
            <a:extLst>
              <a:ext uri="{FF2B5EF4-FFF2-40B4-BE49-F238E27FC236}">
                <a16:creationId xmlns:a16="http://schemas.microsoft.com/office/drawing/2014/main" id="{61F401E8-A7D6-8E4D-8CD3-08ACFE162110}"/>
              </a:ext>
            </a:extLst>
          </p:cNvPr>
          <p:cNvSpPr/>
          <p:nvPr/>
        </p:nvSpPr>
        <p:spPr>
          <a:xfrm>
            <a:off x="410194" y="2505302"/>
            <a:ext cx="868738" cy="307697"/>
          </a:xfrm>
          <a:prstGeom prst="rect">
            <a:avLst/>
          </a:prstGeom>
        </p:spPr>
        <p:txBody>
          <a:bodyPr wrap="square">
            <a:spAutoFit/>
          </a:bodyPr>
          <a:lstStyle/>
          <a:p>
            <a:r>
              <a:rPr lang="en-US" altLang="zh-CN" sz="1400" b="1" dirty="0">
                <a:solidFill>
                  <a:srgbClr val="717074"/>
                </a:solidFill>
                <a:latin typeface="Metropolis"/>
                <a:ea typeface="微软雅黑" panose="020B0503020204020204" pitchFamily="34" charset="-122"/>
              </a:rPr>
              <a:t>Sample</a:t>
            </a:r>
            <a:endParaRPr lang="zh-CN" altLang="en-US" sz="1400" b="1" dirty="0">
              <a:solidFill>
                <a:srgbClr val="717074"/>
              </a:solidFill>
              <a:latin typeface="Metropolis"/>
              <a:ea typeface="微软雅黑" panose="020B0503020204020204" pitchFamily="34" charset="-122"/>
            </a:endParaRPr>
          </a:p>
        </p:txBody>
      </p:sp>
      <p:sp>
        <p:nvSpPr>
          <p:cNvPr id="126" name="矩形 30">
            <a:extLst>
              <a:ext uri="{FF2B5EF4-FFF2-40B4-BE49-F238E27FC236}">
                <a16:creationId xmlns:a16="http://schemas.microsoft.com/office/drawing/2014/main" id="{8900092C-55B8-D140-A005-ACC8646EAA0A}"/>
              </a:ext>
            </a:extLst>
          </p:cNvPr>
          <p:cNvSpPr/>
          <p:nvPr/>
        </p:nvSpPr>
        <p:spPr>
          <a:xfrm>
            <a:off x="410194" y="5236826"/>
            <a:ext cx="868738" cy="307697"/>
          </a:xfrm>
          <a:prstGeom prst="rect">
            <a:avLst/>
          </a:prstGeom>
        </p:spPr>
        <p:txBody>
          <a:bodyPr wrap="square">
            <a:spAutoFit/>
          </a:bodyPr>
          <a:lstStyle/>
          <a:p>
            <a:r>
              <a:rPr lang="en-US" altLang="zh-CN" sz="1400" b="1" dirty="0">
                <a:solidFill>
                  <a:srgbClr val="717074"/>
                </a:solidFill>
                <a:latin typeface="Metropolis"/>
                <a:ea typeface="微软雅黑" panose="020B0503020204020204" pitchFamily="34" charset="-122"/>
              </a:rPr>
              <a:t>Sample</a:t>
            </a:r>
            <a:endParaRPr lang="zh-CN" altLang="en-US" sz="1400" b="1" dirty="0">
              <a:solidFill>
                <a:srgbClr val="717074"/>
              </a:solidFill>
              <a:latin typeface="Metropolis"/>
              <a:ea typeface="微软雅黑" panose="020B0503020204020204" pitchFamily="34" charset="-122"/>
            </a:endParaRPr>
          </a:p>
        </p:txBody>
      </p:sp>
      <p:sp>
        <p:nvSpPr>
          <p:cNvPr id="127" name="矩形 31">
            <a:extLst>
              <a:ext uri="{FF2B5EF4-FFF2-40B4-BE49-F238E27FC236}">
                <a16:creationId xmlns:a16="http://schemas.microsoft.com/office/drawing/2014/main" id="{12D656F1-37F7-3442-ACDD-462589681946}"/>
              </a:ext>
            </a:extLst>
          </p:cNvPr>
          <p:cNvSpPr/>
          <p:nvPr/>
        </p:nvSpPr>
        <p:spPr>
          <a:xfrm>
            <a:off x="2473466" y="6544780"/>
            <a:ext cx="957935" cy="307697"/>
          </a:xfrm>
          <a:prstGeom prst="rect">
            <a:avLst/>
          </a:prstGeom>
        </p:spPr>
        <p:txBody>
          <a:bodyPr wrap="square">
            <a:spAutoFit/>
          </a:bodyPr>
          <a:lstStyle/>
          <a:p>
            <a:r>
              <a:rPr lang="en-US" altLang="zh-CN" sz="1400" b="1" dirty="0">
                <a:solidFill>
                  <a:srgbClr val="717074"/>
                </a:solidFill>
                <a:latin typeface="Metropolis"/>
                <a:ea typeface="微软雅黑" panose="020B0503020204020204" pitchFamily="34" charset="-122"/>
              </a:rPr>
              <a:t>Features</a:t>
            </a:r>
            <a:endParaRPr lang="zh-CN" altLang="en-US" sz="1400" b="1" dirty="0">
              <a:solidFill>
                <a:srgbClr val="717074"/>
              </a:solidFill>
              <a:latin typeface="Metropolis"/>
              <a:ea typeface="微软雅黑" panose="020B0503020204020204" pitchFamily="34" charset="-122"/>
            </a:endParaRPr>
          </a:p>
        </p:txBody>
      </p:sp>
      <p:sp>
        <p:nvSpPr>
          <p:cNvPr id="128" name="矩形 32">
            <a:extLst>
              <a:ext uri="{FF2B5EF4-FFF2-40B4-BE49-F238E27FC236}">
                <a16:creationId xmlns:a16="http://schemas.microsoft.com/office/drawing/2014/main" id="{37E664DD-E68B-8E40-9D4C-9E85AAE47C86}"/>
              </a:ext>
            </a:extLst>
          </p:cNvPr>
          <p:cNvSpPr/>
          <p:nvPr/>
        </p:nvSpPr>
        <p:spPr>
          <a:xfrm>
            <a:off x="2569797" y="3654708"/>
            <a:ext cx="1138988" cy="307697"/>
          </a:xfrm>
          <a:prstGeom prst="rect">
            <a:avLst/>
          </a:prstGeom>
        </p:spPr>
        <p:txBody>
          <a:bodyPr wrap="square">
            <a:spAutoFit/>
          </a:bodyPr>
          <a:lstStyle/>
          <a:p>
            <a:r>
              <a:rPr lang="en-US" altLang="zh-CN" sz="1400" b="1" dirty="0">
                <a:solidFill>
                  <a:srgbClr val="717074"/>
                </a:solidFill>
                <a:latin typeface="Metropolis"/>
                <a:ea typeface="微软雅黑" panose="020B0503020204020204" pitchFamily="34" charset="-122"/>
              </a:rPr>
              <a:t>Features</a:t>
            </a:r>
            <a:endParaRPr lang="zh-CN" altLang="en-US" sz="1400" b="1" dirty="0">
              <a:solidFill>
                <a:srgbClr val="717074"/>
              </a:solidFill>
              <a:latin typeface="Metropolis"/>
              <a:ea typeface="微软雅黑" panose="020B0503020204020204" pitchFamily="34" charset="-122"/>
            </a:endParaRPr>
          </a:p>
        </p:txBody>
      </p:sp>
      <p:grpSp>
        <p:nvGrpSpPr>
          <p:cNvPr id="129" name="组 2">
            <a:extLst>
              <a:ext uri="{FF2B5EF4-FFF2-40B4-BE49-F238E27FC236}">
                <a16:creationId xmlns:a16="http://schemas.microsoft.com/office/drawing/2014/main" id="{15336D71-60BB-F143-B245-05956A70811B}"/>
              </a:ext>
            </a:extLst>
          </p:cNvPr>
          <p:cNvGrpSpPr/>
          <p:nvPr/>
        </p:nvGrpSpPr>
        <p:grpSpPr>
          <a:xfrm>
            <a:off x="5885012" y="2469775"/>
            <a:ext cx="5092654" cy="2696994"/>
            <a:chOff x="5972021" y="2591683"/>
            <a:chExt cx="4418321" cy="2059392"/>
          </a:xfrm>
        </p:grpSpPr>
        <p:grpSp>
          <p:nvGrpSpPr>
            <p:cNvPr id="130" name="组 22">
              <a:extLst>
                <a:ext uri="{FF2B5EF4-FFF2-40B4-BE49-F238E27FC236}">
                  <a16:creationId xmlns:a16="http://schemas.microsoft.com/office/drawing/2014/main" id="{19E676B1-5BE8-6B4E-B9F9-2E9860AF7E66}"/>
                </a:ext>
              </a:extLst>
            </p:cNvPr>
            <p:cNvGrpSpPr/>
            <p:nvPr/>
          </p:nvGrpSpPr>
          <p:grpSpPr>
            <a:xfrm>
              <a:off x="6790321" y="2591683"/>
              <a:ext cx="3600021" cy="1800847"/>
              <a:chOff x="7191588" y="2163638"/>
              <a:chExt cx="3600021" cy="1800847"/>
            </a:xfrm>
          </p:grpSpPr>
          <p:sp>
            <p:nvSpPr>
              <p:cNvPr id="133" name="矩形 37">
                <a:extLst>
                  <a:ext uri="{FF2B5EF4-FFF2-40B4-BE49-F238E27FC236}">
                    <a16:creationId xmlns:a16="http://schemas.microsoft.com/office/drawing/2014/main" id="{C75C2BA3-FFA1-424B-90BF-587D0A5726EC}"/>
                  </a:ext>
                </a:extLst>
              </p:cNvPr>
              <p:cNvSpPr/>
              <p:nvPr/>
            </p:nvSpPr>
            <p:spPr>
              <a:xfrm>
                <a:off x="7191588" y="2163638"/>
                <a:ext cx="3600018" cy="1800847"/>
              </a:xfrm>
              <a:prstGeom prst="rect">
                <a:avLst/>
              </a:prstGeom>
              <a:solidFill>
                <a:sysClr val="window" lastClr="FFFFFF"/>
              </a:solidFill>
              <a:ln w="25400" cap="flat" cmpd="sng" algn="ctr">
                <a:solidFill>
                  <a:srgbClr val="71707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34" name="矩形 38">
                <a:extLst>
                  <a:ext uri="{FF2B5EF4-FFF2-40B4-BE49-F238E27FC236}">
                    <a16:creationId xmlns:a16="http://schemas.microsoft.com/office/drawing/2014/main" id="{0780CF2B-7785-B049-A436-3A2979B83601}"/>
                  </a:ext>
                </a:extLst>
              </p:cNvPr>
              <p:cNvSpPr/>
              <p:nvPr/>
            </p:nvSpPr>
            <p:spPr>
              <a:xfrm>
                <a:off x="8421707" y="2733884"/>
                <a:ext cx="1860028" cy="1230601"/>
              </a:xfrm>
              <a:prstGeom prst="rect">
                <a:avLst/>
              </a:prstGeom>
              <a:solidFill>
                <a:srgbClr val="717074">
                  <a:lumMod val="20000"/>
                  <a:lumOff val="80000"/>
                </a:srgbClr>
              </a:solidFill>
              <a:ln w="9525" cap="flat" cmpd="sng" algn="ctr">
                <a:solidFill>
                  <a:srgbClr val="AADB1E">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sp>
            <p:nvSpPr>
              <p:cNvPr id="135" name="矩形 39">
                <a:extLst>
                  <a:ext uri="{FF2B5EF4-FFF2-40B4-BE49-F238E27FC236}">
                    <a16:creationId xmlns:a16="http://schemas.microsoft.com/office/drawing/2014/main" id="{2A386859-BCE9-7D4A-A5B8-A47EB66674BB}"/>
                  </a:ext>
                </a:extLst>
              </p:cNvPr>
              <p:cNvSpPr/>
              <p:nvPr/>
            </p:nvSpPr>
            <p:spPr>
              <a:xfrm>
                <a:off x="10281735" y="2715961"/>
                <a:ext cx="509873" cy="1248524"/>
              </a:xfrm>
              <a:prstGeom prst="rect">
                <a:avLst/>
              </a:prstGeom>
              <a:solidFill>
                <a:srgbClr val="6DB33F">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箭头: 右 40">
                <a:extLst>
                  <a:ext uri="{FF2B5EF4-FFF2-40B4-BE49-F238E27FC236}">
                    <a16:creationId xmlns:a16="http://schemas.microsoft.com/office/drawing/2014/main" id="{263ADC18-B1BB-884F-AA0A-70FE1916AE8F}"/>
                  </a:ext>
                </a:extLst>
              </p:cNvPr>
              <p:cNvSpPr/>
              <p:nvPr/>
            </p:nvSpPr>
            <p:spPr>
              <a:xfrm>
                <a:off x="8934425" y="2366160"/>
                <a:ext cx="1328192" cy="102041"/>
              </a:xfrm>
              <a:prstGeom prst="rightArrow">
                <a:avLst>
                  <a:gd name="adj1" fmla="val 50000"/>
                  <a:gd name="adj2" fmla="val 50000"/>
                </a:avLst>
              </a:prstGeom>
              <a:solidFill>
                <a:srgbClr val="387C2C">
                  <a:lumMod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7" name="图片 41">
                <a:extLst>
                  <a:ext uri="{FF2B5EF4-FFF2-40B4-BE49-F238E27FC236}">
                    <a16:creationId xmlns:a16="http://schemas.microsoft.com/office/drawing/2014/main" id="{54D394F6-A222-0A44-B9A3-B6807C14FD85}"/>
                  </a:ext>
                </a:extLst>
              </p:cNvPr>
              <p:cNvPicPr>
                <a:picLocks noChangeAspect="1"/>
              </p:cNvPicPr>
              <p:nvPr/>
            </p:nvPicPr>
            <p:blipFill>
              <a:blip r:embed="rId3"/>
              <a:stretch>
                <a:fillRect/>
              </a:stretch>
            </p:blipFill>
            <p:spPr>
              <a:xfrm>
                <a:off x="10372505" y="2271732"/>
                <a:ext cx="287424" cy="290815"/>
              </a:xfrm>
              <a:prstGeom prst="rect">
                <a:avLst/>
              </a:prstGeom>
            </p:spPr>
          </p:pic>
          <p:sp>
            <p:nvSpPr>
              <p:cNvPr id="138" name="箭头: 右 42">
                <a:extLst>
                  <a:ext uri="{FF2B5EF4-FFF2-40B4-BE49-F238E27FC236}">
                    <a16:creationId xmlns:a16="http://schemas.microsoft.com/office/drawing/2014/main" id="{775FDAA0-6904-6645-9C56-3CDDCB2D49A7}"/>
                  </a:ext>
                </a:extLst>
              </p:cNvPr>
              <p:cNvSpPr/>
              <p:nvPr/>
            </p:nvSpPr>
            <p:spPr>
              <a:xfrm rot="16200000">
                <a:off x="9386068" y="2467245"/>
                <a:ext cx="277604" cy="245840"/>
              </a:xfrm>
              <a:prstGeom prst="rightArrow">
                <a:avLst>
                  <a:gd name="adj1" fmla="val 49863"/>
                  <a:gd name="adj2" fmla="val 50000"/>
                </a:avLst>
              </a:prstGeom>
              <a:solidFill>
                <a:srgbClr val="AADB1E">
                  <a:lumMod val="60000"/>
                  <a:lumOff val="40000"/>
                </a:srgbClr>
              </a:solidFill>
              <a:ln w="25400" cap="flat" cmpd="sng" algn="ctr">
                <a:solidFill>
                  <a:srgbClr val="AADB1E">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文本框 43">
                <a:extLst>
                  <a:ext uri="{FF2B5EF4-FFF2-40B4-BE49-F238E27FC236}">
                    <a16:creationId xmlns:a16="http://schemas.microsoft.com/office/drawing/2014/main" id="{DAD44BCE-ABEB-A042-A73F-188B78FEB44E}"/>
                  </a:ext>
                </a:extLst>
              </p:cNvPr>
              <p:cNvSpPr txBox="1"/>
              <p:nvPr/>
            </p:nvSpPr>
            <p:spPr>
              <a:xfrm>
                <a:off x="8369361" y="3220789"/>
                <a:ext cx="2290568" cy="2819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rPr>
                  <a:t>Data B</a:t>
                </a:r>
                <a:endParaRPr kumimoji="0" lang="en-US" altLang="zh-CN" sz="1799" b="1" i="0" u="none" strike="noStrike" kern="0" cap="none" spc="0" normalizeH="0" baseline="-2500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endParaRPr>
              </a:p>
            </p:txBody>
          </p:sp>
          <p:sp>
            <p:nvSpPr>
              <p:cNvPr id="140" name="文本框 44">
                <a:extLst>
                  <a:ext uri="{FF2B5EF4-FFF2-40B4-BE49-F238E27FC236}">
                    <a16:creationId xmlns:a16="http://schemas.microsoft.com/office/drawing/2014/main" id="{D1CCCA2F-1B0F-BD45-817F-F63B253F564F}"/>
                  </a:ext>
                </a:extLst>
              </p:cNvPr>
              <p:cNvSpPr txBox="1"/>
              <p:nvPr/>
            </p:nvSpPr>
            <p:spPr>
              <a:xfrm rot="16200000">
                <a:off x="10183416" y="3402822"/>
                <a:ext cx="740404" cy="2669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icrosoft YaHei" charset="-122"/>
                  </a:rPr>
                  <a:t>Label</a:t>
                </a:r>
                <a:endParaRPr kumimoji="0" lang="en-US" altLang="zh-CN" sz="1400" b="0" i="0" u="none" strike="noStrike" kern="0" cap="none" spc="0" normalizeH="0" baseline="-25000" noProof="0" dirty="0">
                  <a:ln w="0"/>
                  <a:solidFill>
                    <a:srgbClr val="AADB1E">
                      <a:lumMod val="75000"/>
                    </a:srgb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icrosoft YaHei" charset="-122"/>
                </a:endParaRPr>
              </a:p>
            </p:txBody>
          </p:sp>
          <p:sp>
            <p:nvSpPr>
              <p:cNvPr id="141" name="矩形 45">
                <a:extLst>
                  <a:ext uri="{FF2B5EF4-FFF2-40B4-BE49-F238E27FC236}">
                    <a16:creationId xmlns:a16="http://schemas.microsoft.com/office/drawing/2014/main" id="{F178DD68-EABD-4644-AD5F-C8AAB97FAD46}"/>
                  </a:ext>
                </a:extLst>
              </p:cNvPr>
              <p:cNvSpPr/>
              <p:nvPr/>
            </p:nvSpPr>
            <p:spPr>
              <a:xfrm>
                <a:off x="7191590" y="2166809"/>
                <a:ext cx="1636414" cy="992471"/>
              </a:xfrm>
              <a:prstGeom prst="rect">
                <a:avLst/>
              </a:prstGeom>
              <a:solidFill>
                <a:srgbClr val="006990">
                  <a:lumMod val="60000"/>
                  <a:lumOff val="4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717074"/>
                  </a:solidFill>
                  <a:effectLst/>
                  <a:uLnTx/>
                  <a:uFillTx/>
                  <a:latin typeface="微软雅黑" panose="020B0503020204020204" pitchFamily="34" charset="-122"/>
                  <a:ea typeface="微软雅黑" panose="020B0503020204020204" pitchFamily="34" charset="-122"/>
                  <a:cs typeface="+mn-cs"/>
                </a:endParaRPr>
              </a:p>
            </p:txBody>
          </p:sp>
          <p:cxnSp>
            <p:nvCxnSpPr>
              <p:cNvPr id="142" name="连接符: 肘形 46">
                <a:extLst>
                  <a:ext uri="{FF2B5EF4-FFF2-40B4-BE49-F238E27FC236}">
                    <a16:creationId xmlns:a16="http://schemas.microsoft.com/office/drawing/2014/main" id="{93480449-D6D3-D547-827C-6899EECD5631}"/>
                  </a:ext>
                </a:extLst>
              </p:cNvPr>
              <p:cNvCxnSpPr>
                <a:cxnSpLocks/>
              </p:cNvCxnSpPr>
              <p:nvPr/>
            </p:nvCxnSpPr>
            <p:spPr>
              <a:xfrm flipV="1">
                <a:off x="8421705" y="2733886"/>
                <a:ext cx="406298" cy="402164"/>
              </a:xfrm>
              <a:prstGeom prst="bentConnector3">
                <a:avLst>
                  <a:gd name="adj1" fmla="val 688"/>
                </a:avLst>
              </a:prstGeom>
              <a:noFill/>
              <a:ln w="9525" cap="flat" cmpd="sng" algn="ctr">
                <a:solidFill>
                  <a:srgbClr val="0095D3">
                    <a:shade val="95000"/>
                    <a:satMod val="105000"/>
                  </a:srgbClr>
                </a:solidFill>
                <a:prstDash val="dash"/>
              </a:ln>
              <a:effectLst/>
            </p:spPr>
          </p:cxnSp>
          <p:sp>
            <p:nvSpPr>
              <p:cNvPr id="143" name="文本框 47">
                <a:extLst>
                  <a:ext uri="{FF2B5EF4-FFF2-40B4-BE49-F238E27FC236}">
                    <a16:creationId xmlns:a16="http://schemas.microsoft.com/office/drawing/2014/main" id="{DEDDEF1D-5C8A-4045-A1A3-1EFEF5167146}"/>
                  </a:ext>
                </a:extLst>
              </p:cNvPr>
              <p:cNvSpPr txBox="1"/>
              <p:nvPr/>
            </p:nvSpPr>
            <p:spPr>
              <a:xfrm>
                <a:off x="7397272" y="2311494"/>
                <a:ext cx="2274581" cy="2819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rPr>
                  <a:t>Data A</a:t>
                </a:r>
                <a:endParaRPr kumimoji="0" lang="zh-CN" altLang="en-US" sz="1799" b="1" i="0" u="none" strike="noStrike" kern="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endParaRPr>
              </a:p>
            </p:txBody>
          </p:sp>
          <p:cxnSp>
            <p:nvCxnSpPr>
              <p:cNvPr id="144" name="直接连接符 48">
                <a:extLst>
                  <a:ext uri="{FF2B5EF4-FFF2-40B4-BE49-F238E27FC236}">
                    <a16:creationId xmlns:a16="http://schemas.microsoft.com/office/drawing/2014/main" id="{CF5D4BF9-DD8B-6345-9972-DA2536DBC86F}"/>
                  </a:ext>
                </a:extLst>
              </p:cNvPr>
              <p:cNvCxnSpPr/>
              <p:nvPr/>
            </p:nvCxnSpPr>
            <p:spPr>
              <a:xfrm>
                <a:off x="10289154" y="2274427"/>
                <a:ext cx="0" cy="309116"/>
              </a:xfrm>
              <a:prstGeom prst="line">
                <a:avLst/>
              </a:prstGeom>
              <a:noFill/>
              <a:ln w="9525" cap="flat" cmpd="sng" algn="ctr">
                <a:solidFill>
                  <a:srgbClr val="717074"/>
                </a:solidFill>
                <a:prstDash val="solid"/>
              </a:ln>
              <a:effectLst/>
            </p:spPr>
          </p:cxnSp>
          <p:sp>
            <p:nvSpPr>
              <p:cNvPr id="145" name="矩形 50">
                <a:extLst>
                  <a:ext uri="{FF2B5EF4-FFF2-40B4-BE49-F238E27FC236}">
                    <a16:creationId xmlns:a16="http://schemas.microsoft.com/office/drawing/2014/main" id="{62DB630E-1EA3-7747-893C-F7BFE7A9F840}"/>
                  </a:ext>
                </a:extLst>
              </p:cNvPr>
              <p:cNvSpPr/>
              <p:nvPr/>
            </p:nvSpPr>
            <p:spPr>
              <a:xfrm>
                <a:off x="7191589" y="2733883"/>
                <a:ext cx="3600020" cy="433849"/>
              </a:xfrm>
              <a:prstGeom prst="rect">
                <a:avLst/>
              </a:prstGeom>
              <a:noFill/>
              <a:ln w="38100" cap="flat" cmpd="sng" algn="ctr">
                <a:solidFill>
                  <a:srgbClr val="717074"/>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prstClr val="white"/>
                  </a:solidFill>
                  <a:effectLst/>
                  <a:uLnTx/>
                  <a:uFillTx/>
                  <a:latin typeface="Metropolis"/>
                  <a:ea typeface="微软雅黑" panose="020B0503020204020204" pitchFamily="34" charset="-122"/>
                  <a:cs typeface="+mn-cs"/>
                </a:endParaRPr>
              </a:p>
            </p:txBody>
          </p:sp>
        </p:grpSp>
        <p:sp>
          <p:nvSpPr>
            <p:cNvPr id="131" name="矩形 35">
              <a:extLst>
                <a:ext uri="{FF2B5EF4-FFF2-40B4-BE49-F238E27FC236}">
                  <a16:creationId xmlns:a16="http://schemas.microsoft.com/office/drawing/2014/main" id="{AF6894A8-BC02-2B40-A021-0FC9B1889DE6}"/>
                </a:ext>
              </a:extLst>
            </p:cNvPr>
            <p:cNvSpPr/>
            <p:nvPr/>
          </p:nvSpPr>
          <p:spPr>
            <a:xfrm>
              <a:off x="5972021" y="3108872"/>
              <a:ext cx="825961" cy="2349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717074"/>
                  </a:solidFill>
                  <a:effectLst/>
                  <a:uLnTx/>
                  <a:uFillTx/>
                  <a:latin typeface="Metropolis"/>
                  <a:ea typeface="微软雅黑" panose="020B0503020204020204" pitchFamily="34" charset="-122"/>
                </a:rPr>
                <a:t>Samples</a:t>
              </a:r>
              <a:endParaRPr kumimoji="0" lang="zh-CN" altLang="en-US" sz="1400" b="1" i="0" u="none" strike="noStrike" kern="0" cap="none" spc="0" normalizeH="0" baseline="0" noProof="0" dirty="0">
                <a:ln>
                  <a:noFill/>
                </a:ln>
                <a:solidFill>
                  <a:srgbClr val="717074"/>
                </a:solidFill>
                <a:effectLst/>
                <a:uLnTx/>
                <a:uFillTx/>
                <a:latin typeface="Metropolis"/>
                <a:ea typeface="微软雅黑" panose="020B0503020204020204" pitchFamily="34" charset="-122"/>
              </a:endParaRPr>
            </a:p>
          </p:txBody>
        </p:sp>
        <p:sp>
          <p:nvSpPr>
            <p:cNvPr id="132" name="矩形 36">
              <a:extLst>
                <a:ext uri="{FF2B5EF4-FFF2-40B4-BE49-F238E27FC236}">
                  <a16:creationId xmlns:a16="http://schemas.microsoft.com/office/drawing/2014/main" id="{BC98F037-412D-C443-AD98-BF198FB98454}"/>
                </a:ext>
              </a:extLst>
            </p:cNvPr>
            <p:cNvSpPr/>
            <p:nvPr/>
          </p:nvSpPr>
          <p:spPr>
            <a:xfrm>
              <a:off x="8301894" y="4416121"/>
              <a:ext cx="965142" cy="2349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717074"/>
                  </a:solidFill>
                  <a:effectLst/>
                  <a:uLnTx/>
                  <a:uFillTx/>
                  <a:latin typeface="Metropolis"/>
                  <a:ea typeface="微软雅黑" panose="020B0503020204020204" pitchFamily="34" charset="-122"/>
                </a:rPr>
                <a:t>Features</a:t>
              </a:r>
              <a:endParaRPr kumimoji="0" lang="zh-CN" altLang="en-US" sz="1400" b="1" i="0" u="none" strike="noStrike" kern="0" cap="none" spc="0" normalizeH="0" baseline="0" noProof="0" dirty="0">
                <a:ln>
                  <a:noFill/>
                </a:ln>
                <a:solidFill>
                  <a:srgbClr val="717074"/>
                </a:solidFill>
                <a:effectLst/>
                <a:uLnTx/>
                <a:uFillTx/>
                <a:latin typeface="Metropolis"/>
                <a:ea typeface="微软雅黑" panose="020B0503020204020204" pitchFamily="34" charset="-122"/>
              </a:endParaRPr>
            </a:p>
          </p:txBody>
        </p:sp>
      </p:grpSp>
      <p:sp>
        <p:nvSpPr>
          <p:cNvPr id="146" name="矩形 51">
            <a:extLst>
              <a:ext uri="{FF2B5EF4-FFF2-40B4-BE49-F238E27FC236}">
                <a16:creationId xmlns:a16="http://schemas.microsoft.com/office/drawing/2014/main" id="{1F2EA773-13DF-5440-A7FA-A7485F393E36}"/>
              </a:ext>
            </a:extLst>
          </p:cNvPr>
          <p:cNvSpPr/>
          <p:nvPr/>
        </p:nvSpPr>
        <p:spPr>
          <a:xfrm>
            <a:off x="7292260" y="1957618"/>
            <a:ext cx="3336904" cy="369108"/>
          </a:xfrm>
          <a:prstGeom prst="rect">
            <a:avLst/>
          </a:prstGeom>
        </p:spPr>
        <p:txBody>
          <a:bodyPr wrap="none">
            <a:spAutoFit/>
          </a:bodyPr>
          <a:lstStyle/>
          <a:p>
            <a:r>
              <a:rPr lang="en-US" altLang="zh-CN" sz="1799" b="1" dirty="0">
                <a:solidFill>
                  <a:srgbClr val="717074"/>
                </a:solidFill>
                <a:latin typeface="Metropolis"/>
                <a:ea typeface="微软雅黑" panose="020B0503020204020204" pitchFamily="34" charset="-122"/>
              </a:rPr>
              <a:t>Federated Transfer Learning</a:t>
            </a:r>
            <a:endParaRPr lang="zh-CN" altLang="en-US" sz="1799" b="1" dirty="0">
              <a:solidFill>
                <a:srgbClr val="717074"/>
              </a:solidFill>
              <a:latin typeface="Metropolis"/>
              <a:ea typeface="微软雅黑" panose="020B0503020204020204" pitchFamily="34" charset="-122"/>
            </a:endParaRPr>
          </a:p>
        </p:txBody>
      </p:sp>
      <p:cxnSp>
        <p:nvCxnSpPr>
          <p:cNvPr id="147" name="直线连接符 34">
            <a:extLst>
              <a:ext uri="{FF2B5EF4-FFF2-40B4-BE49-F238E27FC236}">
                <a16:creationId xmlns:a16="http://schemas.microsoft.com/office/drawing/2014/main" id="{8DD9D0C9-3DFC-C844-99EC-F17169B939D6}"/>
              </a:ext>
            </a:extLst>
          </p:cNvPr>
          <p:cNvCxnSpPr>
            <a:cxnSpLocks/>
          </p:cNvCxnSpPr>
          <p:nvPr/>
        </p:nvCxnSpPr>
        <p:spPr>
          <a:xfrm>
            <a:off x="5810774" y="1410318"/>
            <a:ext cx="0" cy="5385253"/>
          </a:xfrm>
          <a:prstGeom prst="line">
            <a:avLst/>
          </a:prstGeom>
          <a:noFill/>
          <a:ln w="9525" cap="flat" cmpd="sng" algn="ctr">
            <a:solidFill>
              <a:srgbClr val="717074"/>
            </a:solidFill>
            <a:prstDash val="dash"/>
          </a:ln>
          <a:effectLst/>
        </p:spPr>
      </p:cxnSp>
      <p:cxnSp>
        <p:nvCxnSpPr>
          <p:cNvPr id="148" name="直线连接符 85">
            <a:extLst>
              <a:ext uri="{FF2B5EF4-FFF2-40B4-BE49-F238E27FC236}">
                <a16:creationId xmlns:a16="http://schemas.microsoft.com/office/drawing/2014/main" id="{BF5FDB53-17D4-E849-BC4E-7A0C5A94A42D}"/>
              </a:ext>
            </a:extLst>
          </p:cNvPr>
          <p:cNvCxnSpPr>
            <a:cxnSpLocks/>
          </p:cNvCxnSpPr>
          <p:nvPr/>
        </p:nvCxnSpPr>
        <p:spPr>
          <a:xfrm flipV="1">
            <a:off x="410194" y="4001761"/>
            <a:ext cx="5232104" cy="8878"/>
          </a:xfrm>
          <a:prstGeom prst="line">
            <a:avLst/>
          </a:prstGeom>
          <a:noFill/>
          <a:ln w="9525" cap="flat" cmpd="sng" algn="ctr">
            <a:solidFill>
              <a:srgbClr val="717074"/>
            </a:solidFill>
            <a:prstDash val="dash"/>
          </a:ln>
          <a:effectLst/>
        </p:spPr>
      </p:cxnSp>
      <p:sp>
        <p:nvSpPr>
          <p:cNvPr id="149" name="文本框 22">
            <a:extLst>
              <a:ext uri="{FF2B5EF4-FFF2-40B4-BE49-F238E27FC236}">
                <a16:creationId xmlns:a16="http://schemas.microsoft.com/office/drawing/2014/main" id="{48219C24-80A7-6042-916E-2714E38B978F}"/>
              </a:ext>
            </a:extLst>
          </p:cNvPr>
          <p:cNvSpPr txBox="1"/>
          <p:nvPr/>
        </p:nvSpPr>
        <p:spPr>
          <a:xfrm rot="16200000">
            <a:off x="4407365" y="2692036"/>
            <a:ext cx="838714" cy="307697"/>
          </a:xfrm>
          <a:prstGeom prst="rect">
            <a:avLst/>
          </a:prstGeom>
          <a:noFill/>
        </p:spPr>
        <p:txBody>
          <a:bodyPr wrap="square" rtlCol="0">
            <a:spAutoFit/>
          </a:bodyPr>
          <a:lstStyle/>
          <a:p>
            <a:r>
              <a:rPr lang="en-US" altLang="zh-CN" sz="1400" b="1" dirty="0">
                <a:ln w="0"/>
                <a:solidFill>
                  <a:prstClr val="white"/>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icrosoft YaHei" charset="-122"/>
              </a:rPr>
              <a:t>Label</a:t>
            </a:r>
            <a:endParaRPr lang="en-US" altLang="zh-CN" sz="1400" baseline="-25000" dirty="0">
              <a:ln w="0"/>
              <a:solidFill>
                <a:srgbClr val="AADB1E">
                  <a:lumMod val="75000"/>
                </a:srgb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28243322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AFCB-F78F-834A-B8B5-B33A251545CD}"/>
              </a:ext>
            </a:extLst>
          </p:cNvPr>
          <p:cNvSpPr>
            <a:spLocks noGrp="1"/>
          </p:cNvSpPr>
          <p:nvPr>
            <p:ph type="title"/>
          </p:nvPr>
        </p:nvSpPr>
        <p:spPr>
          <a:xfrm>
            <a:off x="366899" y="170016"/>
            <a:ext cx="11001004" cy="726767"/>
          </a:xfrm>
        </p:spPr>
        <p:txBody>
          <a:bodyPr/>
          <a:lstStyle/>
          <a:p>
            <a:r>
              <a:rPr lang="en-US" sz="3200" b="1" dirty="0">
                <a:solidFill>
                  <a:schemeClr val="bg1"/>
                </a:solidFill>
              </a:rPr>
              <a:t>Build Privacy Preserving Model between Organizations</a:t>
            </a:r>
            <a:endParaRPr lang="en-US" sz="3200" dirty="0">
              <a:solidFill>
                <a:schemeClr val="bg1"/>
              </a:solidFill>
            </a:endParaRPr>
          </a:p>
        </p:txBody>
      </p:sp>
      <p:sp>
        <p:nvSpPr>
          <p:cNvPr id="3" name="Content Placeholder 2">
            <a:extLst>
              <a:ext uri="{FF2B5EF4-FFF2-40B4-BE49-F238E27FC236}">
                <a16:creationId xmlns:a16="http://schemas.microsoft.com/office/drawing/2014/main" id="{3947051A-55F7-6449-8DF2-F17FAF044B26}"/>
              </a:ext>
            </a:extLst>
          </p:cNvPr>
          <p:cNvSpPr>
            <a:spLocks noGrp="1"/>
          </p:cNvSpPr>
          <p:nvPr>
            <p:ph sz="quarter" idx="18"/>
          </p:nvPr>
        </p:nvSpPr>
        <p:spPr>
          <a:xfrm>
            <a:off x="458669" y="1685580"/>
            <a:ext cx="5104788" cy="4639019"/>
          </a:xfrm>
        </p:spPr>
        <p:txBody>
          <a:bodyPr/>
          <a:lstStyle/>
          <a:p>
            <a:r>
              <a:rPr lang="en-US" sz="1800" b="1" dirty="0"/>
              <a:t>Objective: </a:t>
            </a:r>
            <a:endParaRPr lang="en-US" sz="1800" dirty="0"/>
          </a:p>
          <a:p>
            <a:r>
              <a:rPr lang="en-US" sz="1800" dirty="0"/>
              <a:t>➢ Party (A) and Party (B) co-build a FL model </a:t>
            </a:r>
          </a:p>
          <a:p>
            <a:r>
              <a:rPr lang="en-US" sz="1800" b="1" dirty="0"/>
              <a:t>Assumptions:</a:t>
            </a:r>
            <a:br>
              <a:rPr lang="en-US" sz="1800" b="1" dirty="0"/>
            </a:br>
            <a:r>
              <a:rPr lang="en-US" sz="1800" dirty="0"/>
              <a:t>➢ Only one party has label Y</a:t>
            </a:r>
            <a:br>
              <a:rPr lang="en-US" sz="1800" dirty="0"/>
            </a:br>
            <a:r>
              <a:rPr lang="en-US" sz="1800" dirty="0"/>
              <a:t>➢ Neither party wants to expose their X or Y </a:t>
            </a:r>
          </a:p>
          <a:p>
            <a:r>
              <a:rPr lang="en-US" sz="1800" b="1" dirty="0"/>
              <a:t>Challenges: </a:t>
            </a:r>
            <a:endParaRPr lang="en-US" sz="1800" dirty="0"/>
          </a:p>
          <a:p>
            <a:r>
              <a:rPr lang="en-US" sz="1800" dirty="0"/>
              <a:t>➢ Parties cannot exchange raw data</a:t>
            </a:r>
          </a:p>
          <a:p>
            <a:r>
              <a:rPr lang="en-US" sz="1800" b="1" dirty="0"/>
              <a:t>Goals:</a:t>
            </a:r>
            <a:br>
              <a:rPr lang="en-US" sz="1800" b="1" dirty="0"/>
            </a:br>
            <a:r>
              <a:rPr lang="en-US" sz="1800" dirty="0"/>
              <a:t>➢ Data privacy for both parties </a:t>
            </a:r>
          </a:p>
          <a:p>
            <a:r>
              <a:rPr lang="en-US" sz="1800" dirty="0"/>
              <a:t>➢ model is LOSSLESS </a:t>
            </a:r>
          </a:p>
          <a:p>
            <a:endParaRPr lang="en-US" sz="1800" dirty="0"/>
          </a:p>
        </p:txBody>
      </p:sp>
      <p:graphicFrame>
        <p:nvGraphicFramePr>
          <p:cNvPr id="10" name="表格 11">
            <a:extLst>
              <a:ext uri="{FF2B5EF4-FFF2-40B4-BE49-F238E27FC236}">
                <a16:creationId xmlns:a16="http://schemas.microsoft.com/office/drawing/2014/main" id="{C1C056EA-78C8-4044-A5F8-9D15182792E7}"/>
              </a:ext>
            </a:extLst>
          </p:cNvPr>
          <p:cNvGraphicFramePr>
            <a:graphicFrameLocks noGrp="1"/>
          </p:cNvGraphicFramePr>
          <p:nvPr>
            <p:extLst/>
          </p:nvPr>
        </p:nvGraphicFramePr>
        <p:xfrm>
          <a:off x="5867401" y="2257893"/>
          <a:ext cx="3048857" cy="3314345"/>
        </p:xfrm>
        <a:graphic>
          <a:graphicData uri="http://schemas.openxmlformats.org/drawingml/2006/table">
            <a:tbl>
              <a:tblPr firstRow="1" bandRow="1"/>
              <a:tblGrid>
                <a:gridCol w="686657">
                  <a:extLst>
                    <a:ext uri="{9D8B030D-6E8A-4147-A177-3AD203B41FA5}">
                      <a16:colId xmlns:a16="http://schemas.microsoft.com/office/drawing/2014/main" val="747507394"/>
                    </a:ext>
                  </a:extLst>
                </a:gridCol>
                <a:gridCol w="794610">
                  <a:extLst>
                    <a:ext uri="{9D8B030D-6E8A-4147-A177-3AD203B41FA5}">
                      <a16:colId xmlns:a16="http://schemas.microsoft.com/office/drawing/2014/main" val="444471789"/>
                    </a:ext>
                  </a:extLst>
                </a:gridCol>
                <a:gridCol w="783795">
                  <a:extLst>
                    <a:ext uri="{9D8B030D-6E8A-4147-A177-3AD203B41FA5}">
                      <a16:colId xmlns:a16="http://schemas.microsoft.com/office/drawing/2014/main" val="1369973264"/>
                    </a:ext>
                  </a:extLst>
                </a:gridCol>
                <a:gridCol w="783795">
                  <a:extLst>
                    <a:ext uri="{9D8B030D-6E8A-4147-A177-3AD203B41FA5}">
                      <a16:colId xmlns:a16="http://schemas.microsoft.com/office/drawing/2014/main" val="1125916987"/>
                    </a:ext>
                  </a:extLst>
                </a:gridCol>
              </a:tblGrid>
              <a:tr h="488298">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r>
                        <a:rPr lang="en-US" altLang="zh-CN" dirty="0">
                          <a:solidFill>
                            <a:schemeClr val="tx1"/>
                          </a:solidFill>
                          <a:latin typeface="微软雅黑" panose="020B0503020204020204" pitchFamily="34" charset="-122"/>
                          <a:ea typeface="微软雅黑" panose="020B0503020204020204" pitchFamily="34" charset="-122"/>
                        </a:rPr>
                        <a:t>ID</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X1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X2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X3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100075416"/>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9</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8000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A</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936066317"/>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U2</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4</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5000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C</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411691144"/>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U3</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2</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3500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C</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176614243"/>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U4</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10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10000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A</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379943570"/>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7500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B</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extLst>
                  <a:ext uri="{0D108BD9-81ED-4DB2-BD59-A6C34878D82A}">
                    <a16:rowId xmlns:a16="http://schemas.microsoft.com/office/drawing/2014/main" val="98833231"/>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U6</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7500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A</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20000"/>
                      </a:srgbClr>
                    </a:solidFill>
                  </a:tcPr>
                </a:tc>
                <a:extLst>
                  <a:ext uri="{0D108BD9-81ED-4DB2-BD59-A6C34878D82A}">
                    <a16:rowId xmlns:a16="http://schemas.microsoft.com/office/drawing/2014/main" val="511972219"/>
                  </a:ext>
                </a:extLst>
              </a:tr>
              <a:tr h="399455">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U7</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8</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8000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B</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53A4">
                        <a:tint val="40000"/>
                      </a:srgbClr>
                    </a:solidFill>
                  </a:tcPr>
                </a:tc>
                <a:extLst>
                  <a:ext uri="{0D108BD9-81ED-4DB2-BD59-A6C34878D82A}">
                    <a16:rowId xmlns:a16="http://schemas.microsoft.com/office/drawing/2014/main" val="2124755706"/>
                  </a:ext>
                </a:extLst>
              </a:tr>
            </a:tbl>
          </a:graphicData>
        </a:graphic>
      </p:graphicFrame>
      <p:graphicFrame>
        <p:nvGraphicFramePr>
          <p:cNvPr id="11" name="表格 13">
            <a:extLst>
              <a:ext uri="{FF2B5EF4-FFF2-40B4-BE49-F238E27FC236}">
                <a16:creationId xmlns:a16="http://schemas.microsoft.com/office/drawing/2014/main" id="{BF689698-9739-084C-83EF-309CBB411187}"/>
              </a:ext>
            </a:extLst>
          </p:cNvPr>
          <p:cNvGraphicFramePr>
            <a:graphicFrameLocks noGrp="1"/>
          </p:cNvGraphicFramePr>
          <p:nvPr>
            <p:extLst/>
          </p:nvPr>
        </p:nvGraphicFramePr>
        <p:xfrm>
          <a:off x="9220200" y="2257892"/>
          <a:ext cx="2698438" cy="3321672"/>
        </p:xfrm>
        <a:graphic>
          <a:graphicData uri="http://schemas.openxmlformats.org/drawingml/2006/table">
            <a:tbl>
              <a:tblPr firstRow="1" bandRow="1"/>
              <a:tblGrid>
                <a:gridCol w="762000">
                  <a:extLst>
                    <a:ext uri="{9D8B030D-6E8A-4147-A177-3AD203B41FA5}">
                      <a16:colId xmlns:a16="http://schemas.microsoft.com/office/drawing/2014/main" val="747507394"/>
                    </a:ext>
                  </a:extLst>
                </a:gridCol>
                <a:gridCol w="714036">
                  <a:extLst>
                    <a:ext uri="{9D8B030D-6E8A-4147-A177-3AD203B41FA5}">
                      <a16:colId xmlns:a16="http://schemas.microsoft.com/office/drawing/2014/main" val="444471789"/>
                    </a:ext>
                  </a:extLst>
                </a:gridCol>
                <a:gridCol w="738018">
                  <a:extLst>
                    <a:ext uri="{9D8B030D-6E8A-4147-A177-3AD203B41FA5}">
                      <a16:colId xmlns:a16="http://schemas.microsoft.com/office/drawing/2014/main" val="1369973264"/>
                    </a:ext>
                  </a:extLst>
                </a:gridCol>
                <a:gridCol w="484384">
                  <a:extLst>
                    <a:ext uri="{9D8B030D-6E8A-4147-A177-3AD203B41FA5}">
                      <a16:colId xmlns:a16="http://schemas.microsoft.com/office/drawing/2014/main" val="1125916987"/>
                    </a:ext>
                  </a:extLst>
                </a:gridCol>
              </a:tblGrid>
              <a:tr h="409108">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r>
                        <a:rPr lang="en-US" altLang="zh-CN" dirty="0">
                          <a:solidFill>
                            <a:schemeClr val="tx1"/>
                          </a:solidFill>
                          <a:latin typeface="微软雅黑" panose="020B0503020204020204" pitchFamily="34" charset="-122"/>
                          <a:ea typeface="微软雅黑" panose="020B0503020204020204" pitchFamily="34" charset="-122"/>
                        </a:rPr>
                        <a:t>ID</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4">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X4</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4">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r>
                        <a:rPr lang="en-US" altLang="zh-CN" dirty="0">
                          <a:solidFill>
                            <a:schemeClr val="tx1"/>
                          </a:solidFill>
                          <a:latin typeface="微软雅黑" panose="020B0503020204020204" pitchFamily="34" charset="-122"/>
                          <a:ea typeface="微软雅黑" panose="020B0503020204020204" pitchFamily="34" charset="-122"/>
                        </a:rPr>
                        <a:t>X5</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4">
                        <a:lumMod val="75000"/>
                      </a:schemeClr>
                    </a:solidFill>
                  </a:tcPr>
                </a:tc>
                <a:tc>
                  <a:txBody>
                    <a:bodyPr/>
                    <a:lstStyle>
                      <a:lvl1pPr marL="0" algn="l" defTabSz="914171" rtl="0" eaLnBrk="1" latinLnBrk="0" hangingPunct="1">
                        <a:defRPr sz="1800" b="1" kern="1200">
                          <a:solidFill>
                            <a:schemeClr val="lt1"/>
                          </a:solidFill>
                          <a:latin typeface="思源黑体 CN Regular"/>
                          <a:ea typeface="思源黑体 CN Regular"/>
                        </a:defRPr>
                      </a:lvl1pPr>
                      <a:lvl2pPr marL="457086" algn="l" defTabSz="914171" rtl="0" eaLnBrk="1" latinLnBrk="0" hangingPunct="1">
                        <a:defRPr sz="1800" b="1" kern="1200">
                          <a:solidFill>
                            <a:schemeClr val="lt1"/>
                          </a:solidFill>
                          <a:latin typeface="思源黑体 CN Regular"/>
                          <a:ea typeface="思源黑体 CN Regular"/>
                        </a:defRPr>
                      </a:lvl2pPr>
                      <a:lvl3pPr marL="914171" algn="l" defTabSz="914171" rtl="0" eaLnBrk="1" latinLnBrk="0" hangingPunct="1">
                        <a:defRPr sz="1800" b="1" kern="1200">
                          <a:solidFill>
                            <a:schemeClr val="lt1"/>
                          </a:solidFill>
                          <a:latin typeface="思源黑体 CN Regular"/>
                          <a:ea typeface="思源黑体 CN Regular"/>
                        </a:defRPr>
                      </a:lvl3pPr>
                      <a:lvl4pPr marL="1371257" algn="l" defTabSz="914171" rtl="0" eaLnBrk="1" latinLnBrk="0" hangingPunct="1">
                        <a:defRPr sz="1800" b="1" kern="1200">
                          <a:solidFill>
                            <a:schemeClr val="lt1"/>
                          </a:solidFill>
                          <a:latin typeface="思源黑体 CN Regular"/>
                          <a:ea typeface="思源黑体 CN Regular"/>
                        </a:defRPr>
                      </a:lvl4pPr>
                      <a:lvl5pPr marL="1828343" algn="l" defTabSz="914171" rtl="0" eaLnBrk="1" latinLnBrk="0" hangingPunct="1">
                        <a:defRPr sz="1800" b="1" kern="1200">
                          <a:solidFill>
                            <a:schemeClr val="lt1"/>
                          </a:solidFill>
                          <a:latin typeface="思源黑体 CN Regular"/>
                          <a:ea typeface="思源黑体 CN Regular"/>
                        </a:defRPr>
                      </a:lvl5pPr>
                      <a:lvl6pPr marL="2285429" algn="l" defTabSz="914171" rtl="0" eaLnBrk="1" latinLnBrk="0" hangingPunct="1">
                        <a:defRPr sz="1800" b="1" kern="1200">
                          <a:solidFill>
                            <a:schemeClr val="lt1"/>
                          </a:solidFill>
                          <a:latin typeface="思源黑体 CN Regular"/>
                          <a:ea typeface="思源黑体 CN Regular"/>
                        </a:defRPr>
                      </a:lvl6pPr>
                      <a:lvl7pPr marL="2742514" algn="l" defTabSz="914171" rtl="0" eaLnBrk="1" latinLnBrk="0" hangingPunct="1">
                        <a:defRPr sz="1800" b="1" kern="1200">
                          <a:solidFill>
                            <a:schemeClr val="lt1"/>
                          </a:solidFill>
                          <a:latin typeface="思源黑体 CN Regular"/>
                          <a:ea typeface="思源黑体 CN Regular"/>
                        </a:defRPr>
                      </a:lvl7pPr>
                      <a:lvl8pPr marL="3199600" algn="l" defTabSz="914171" rtl="0" eaLnBrk="1" latinLnBrk="0" hangingPunct="1">
                        <a:defRPr sz="1800" b="1" kern="1200">
                          <a:solidFill>
                            <a:schemeClr val="lt1"/>
                          </a:solidFill>
                          <a:latin typeface="思源黑体 CN Regular"/>
                          <a:ea typeface="思源黑体 CN Regular"/>
                        </a:defRPr>
                      </a:lvl8pPr>
                      <a:lvl9pPr marL="3656686" algn="l" defTabSz="914171" rtl="0" eaLnBrk="1" latinLnBrk="0" hangingPunct="1">
                        <a:defRPr sz="1800" b="1" kern="1200">
                          <a:solidFill>
                            <a:schemeClr val="lt1"/>
                          </a:solidFill>
                          <a:latin typeface="思源黑体 CN Regular"/>
                          <a:ea typeface="思源黑体 CN Regular"/>
                        </a:defRPr>
                      </a:lvl9pPr>
                    </a:lstStyle>
                    <a:p>
                      <a:r>
                        <a:rPr lang="en-US" altLang="zh-CN" dirty="0">
                          <a:solidFill>
                            <a:schemeClr val="tx1"/>
                          </a:solidFill>
                          <a:latin typeface="微软雅黑" panose="020B0503020204020204" pitchFamily="34" charset="-122"/>
                          <a:ea typeface="微软雅黑" panose="020B0503020204020204" pitchFamily="34" charset="-122"/>
                        </a:rPr>
                        <a: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4100075416"/>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Y</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2936066317"/>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U2</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550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N</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2411691144"/>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U3</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520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N</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2176614243"/>
                  </a:ext>
                </a:extLst>
              </a:tr>
              <a:tr h="297856">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U4</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微软雅黑" panose="020B0503020204020204" pitchFamily="34" charset="-122"/>
                          <a:ea typeface="微软雅黑" panose="020B0503020204020204" pitchFamily="34" charset="-122"/>
                        </a:rPr>
                        <a:t>Y</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6E6"/>
                    </a:solidFill>
                  </a:tcPr>
                </a:tc>
                <a:extLst>
                  <a:ext uri="{0D108BD9-81ED-4DB2-BD59-A6C34878D82A}">
                    <a16:rowId xmlns:a16="http://schemas.microsoft.com/office/drawing/2014/main" val="379943570"/>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U8</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微软雅黑" panose="020B0503020204020204" pitchFamily="34" charset="-122"/>
                          <a:ea typeface="微软雅黑" panose="020B0503020204020204" pitchFamily="34" charset="-122"/>
                        </a:rPr>
                        <a:t>N</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extLst>
                  <a:ext uri="{0D108BD9-81ED-4DB2-BD59-A6C34878D82A}">
                    <a16:rowId xmlns:a16="http://schemas.microsoft.com/office/drawing/2014/main" val="98833231"/>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U9</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520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500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2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微软雅黑" panose="020B0503020204020204" pitchFamily="34" charset="-122"/>
                          <a:ea typeface="微软雅黑" panose="020B0503020204020204" pitchFamily="34" charset="-122"/>
                        </a:rPr>
                        <a:t>N</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20000"/>
                      </a:srgbClr>
                    </a:solidFill>
                  </a:tcPr>
                </a:tc>
                <a:extLst>
                  <a:ext uri="{0D108BD9-81ED-4DB2-BD59-A6C34878D82A}">
                    <a16:rowId xmlns:a16="http://schemas.microsoft.com/office/drawing/2014/main" val="511972219"/>
                  </a:ext>
                </a:extLst>
              </a:tr>
              <a:tr h="416452">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U10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r>
                        <a:rPr lang="en-US" altLang="zh-CN" sz="1400" dirty="0">
                          <a:solidFill>
                            <a:schemeClr val="tx1"/>
                          </a:solidFill>
                          <a:latin typeface="微软雅黑" panose="020B0503020204020204" pitchFamily="34" charset="-122"/>
                          <a:ea typeface="微软雅黑" panose="020B0503020204020204" pitchFamily="34" charset="-122"/>
                        </a:rPr>
                        <a:t>600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tc>
                  <a:txBody>
                    <a:bodyPr/>
                    <a:lstStyle>
                      <a:lvl1pPr marL="0" algn="l" defTabSz="914171" rtl="0" eaLnBrk="1" latinLnBrk="0" hangingPunct="1">
                        <a:defRPr sz="1800" kern="1200">
                          <a:solidFill>
                            <a:schemeClr val="dk1"/>
                          </a:solidFill>
                          <a:latin typeface="思源黑体 CN Regular"/>
                          <a:ea typeface="思源黑体 CN Regular"/>
                        </a:defRPr>
                      </a:lvl1pPr>
                      <a:lvl2pPr marL="457086" algn="l" defTabSz="914171" rtl="0" eaLnBrk="1" latinLnBrk="0" hangingPunct="1">
                        <a:defRPr sz="1800" kern="1200">
                          <a:solidFill>
                            <a:schemeClr val="dk1"/>
                          </a:solidFill>
                          <a:latin typeface="思源黑体 CN Regular"/>
                          <a:ea typeface="思源黑体 CN Regular"/>
                        </a:defRPr>
                      </a:lvl2pPr>
                      <a:lvl3pPr marL="914171" algn="l" defTabSz="914171" rtl="0" eaLnBrk="1" latinLnBrk="0" hangingPunct="1">
                        <a:defRPr sz="1800" kern="1200">
                          <a:solidFill>
                            <a:schemeClr val="dk1"/>
                          </a:solidFill>
                          <a:latin typeface="思源黑体 CN Regular"/>
                          <a:ea typeface="思源黑体 CN Regular"/>
                        </a:defRPr>
                      </a:lvl3pPr>
                      <a:lvl4pPr marL="1371257" algn="l" defTabSz="914171" rtl="0" eaLnBrk="1" latinLnBrk="0" hangingPunct="1">
                        <a:defRPr sz="1800" kern="1200">
                          <a:solidFill>
                            <a:schemeClr val="dk1"/>
                          </a:solidFill>
                          <a:latin typeface="思源黑体 CN Regular"/>
                          <a:ea typeface="思源黑体 CN Regular"/>
                        </a:defRPr>
                      </a:lvl4pPr>
                      <a:lvl5pPr marL="1828343" algn="l" defTabSz="914171" rtl="0" eaLnBrk="1" latinLnBrk="0" hangingPunct="1">
                        <a:defRPr sz="1800" kern="1200">
                          <a:solidFill>
                            <a:schemeClr val="dk1"/>
                          </a:solidFill>
                          <a:latin typeface="思源黑体 CN Regular"/>
                          <a:ea typeface="思源黑体 CN Regular"/>
                        </a:defRPr>
                      </a:lvl5pPr>
                      <a:lvl6pPr marL="2285429" algn="l" defTabSz="914171" rtl="0" eaLnBrk="1" latinLnBrk="0" hangingPunct="1">
                        <a:defRPr sz="1800" kern="1200">
                          <a:solidFill>
                            <a:schemeClr val="dk1"/>
                          </a:solidFill>
                          <a:latin typeface="思源黑体 CN Regular"/>
                          <a:ea typeface="思源黑体 CN Regular"/>
                        </a:defRPr>
                      </a:lvl6pPr>
                      <a:lvl7pPr marL="2742514" algn="l" defTabSz="914171" rtl="0" eaLnBrk="1" latinLnBrk="0" hangingPunct="1">
                        <a:defRPr sz="1800" kern="1200">
                          <a:solidFill>
                            <a:schemeClr val="dk1"/>
                          </a:solidFill>
                          <a:latin typeface="思源黑体 CN Regular"/>
                          <a:ea typeface="思源黑体 CN Regular"/>
                        </a:defRPr>
                      </a:lvl7pPr>
                      <a:lvl8pPr marL="3199600" algn="l" defTabSz="914171" rtl="0" eaLnBrk="1" latinLnBrk="0" hangingPunct="1">
                        <a:defRPr sz="1800" kern="1200">
                          <a:solidFill>
                            <a:schemeClr val="dk1"/>
                          </a:solidFill>
                          <a:latin typeface="思源黑体 CN Regular"/>
                          <a:ea typeface="思源黑体 CN Regular"/>
                        </a:defRPr>
                      </a:lvl8pPr>
                      <a:lvl9pPr marL="3656686" algn="l" defTabSz="914171" rtl="0" eaLnBrk="1" latinLnBrk="0" hangingPunct="1">
                        <a:defRPr sz="1800" kern="1200">
                          <a:solidFill>
                            <a:schemeClr val="dk1"/>
                          </a:solidFill>
                          <a:latin typeface="思源黑体 CN Regular"/>
                          <a:ea typeface="思源黑体 CN Regular"/>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微软雅黑" panose="020B0503020204020204" pitchFamily="34" charset="-122"/>
                          <a:ea typeface="微软雅黑" panose="020B0503020204020204" pitchFamily="34" charset="-122"/>
                        </a:rPr>
                        <a:t>Y</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0C18">
                        <a:tint val="40000"/>
                      </a:srgbClr>
                    </a:solidFill>
                  </a:tcPr>
                </a:tc>
                <a:extLst>
                  <a:ext uri="{0D108BD9-81ED-4DB2-BD59-A6C34878D82A}">
                    <a16:rowId xmlns:a16="http://schemas.microsoft.com/office/drawing/2014/main" val="2124755706"/>
                  </a:ext>
                </a:extLst>
              </a:tr>
            </a:tbl>
          </a:graphicData>
        </a:graphic>
      </p:graphicFrame>
      <p:sp>
        <p:nvSpPr>
          <p:cNvPr id="12" name="文本框 14">
            <a:extLst>
              <a:ext uri="{FF2B5EF4-FFF2-40B4-BE49-F238E27FC236}">
                <a16:creationId xmlns:a16="http://schemas.microsoft.com/office/drawing/2014/main" id="{8ED612EA-1D29-5F48-AFFD-BFD97ED96050}"/>
              </a:ext>
            </a:extLst>
          </p:cNvPr>
          <p:cNvSpPr txBox="1"/>
          <p:nvPr/>
        </p:nvSpPr>
        <p:spPr>
          <a:xfrm>
            <a:off x="6321141" y="5797971"/>
            <a:ext cx="2350757" cy="369332"/>
          </a:xfrm>
          <a:prstGeom prst="rect">
            <a:avLst/>
          </a:prstGeom>
          <a:noFill/>
        </p:spPr>
        <p:txBody>
          <a:bodyPr wrap="square" rtlCol="0">
            <a:spAutoFit/>
          </a:bodyPr>
          <a:lstStyle/>
          <a:p>
            <a:pPr algn="ctr"/>
            <a:r>
              <a:rPr lang="en-US" altLang="zh-CN" dirty="0">
                <a:solidFill>
                  <a:srgbClr val="000000"/>
                </a:solidFill>
                <a:latin typeface="微软雅黑" panose="020B0503020204020204" pitchFamily="34" charset="-122"/>
                <a:ea typeface="微软雅黑" panose="020B0503020204020204" pitchFamily="34" charset="-122"/>
              </a:rPr>
              <a:t>Retailer A</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0F28AEBD-451F-234A-A064-AA551BB48A01}"/>
              </a:ext>
            </a:extLst>
          </p:cNvPr>
          <p:cNvSpPr txBox="1"/>
          <p:nvPr/>
        </p:nvSpPr>
        <p:spPr>
          <a:xfrm>
            <a:off x="9359871" y="5796242"/>
            <a:ext cx="2350757" cy="369332"/>
          </a:xfrm>
          <a:prstGeom prst="rect">
            <a:avLst/>
          </a:prstGeom>
          <a:noFill/>
        </p:spPr>
        <p:txBody>
          <a:bodyPr wrap="square" rtlCol="0">
            <a:spAutoFit/>
          </a:bodyPr>
          <a:lstStyle/>
          <a:p>
            <a:pPr algn="ctr"/>
            <a:r>
              <a:rPr lang="en-US" altLang="zh-CN" dirty="0">
                <a:solidFill>
                  <a:srgbClr val="000000"/>
                </a:solidFill>
                <a:latin typeface="微软雅黑" panose="020B0503020204020204" pitchFamily="34" charset="-122"/>
                <a:ea typeface="微软雅黑" panose="020B0503020204020204" pitchFamily="34" charset="-122"/>
              </a:rPr>
              <a:t>Bank B</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11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5C6AF0C-5E1E-44B2-A8E6-A5E941164810}"/>
              </a:ext>
            </a:extLst>
          </p:cNvPr>
          <p:cNvSpPr/>
          <p:nvPr/>
        </p:nvSpPr>
        <p:spPr>
          <a:xfrm>
            <a:off x="388419" y="1497309"/>
            <a:ext cx="5438981" cy="4800944"/>
          </a:xfrm>
          <a:prstGeom prst="rect">
            <a:avLst/>
          </a:prstGeom>
          <a:solidFill>
            <a:schemeClr val="bg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799" dirty="0"/>
          </a:p>
        </p:txBody>
      </p:sp>
      <p:pic>
        <p:nvPicPr>
          <p:cNvPr id="13" name="图片 12">
            <a:extLst>
              <a:ext uri="{FF2B5EF4-FFF2-40B4-BE49-F238E27FC236}">
                <a16:creationId xmlns:a16="http://schemas.microsoft.com/office/drawing/2014/main" id="{CDF0340B-5306-4036-A3F6-8D83B970020B}"/>
              </a:ext>
            </a:extLst>
          </p:cNvPr>
          <p:cNvPicPr>
            <a:picLocks noChangeAspect="1"/>
          </p:cNvPicPr>
          <p:nvPr/>
        </p:nvPicPr>
        <p:blipFill>
          <a:blip r:embed="rId3"/>
          <a:stretch>
            <a:fillRect/>
          </a:stretch>
        </p:blipFill>
        <p:spPr>
          <a:xfrm>
            <a:off x="1135628" y="4798154"/>
            <a:ext cx="636120" cy="844914"/>
          </a:xfrm>
          <a:prstGeom prst="rect">
            <a:avLst/>
          </a:prstGeom>
        </p:spPr>
      </p:pic>
      <p:pic>
        <p:nvPicPr>
          <p:cNvPr id="14" name="图片 13">
            <a:extLst>
              <a:ext uri="{FF2B5EF4-FFF2-40B4-BE49-F238E27FC236}">
                <a16:creationId xmlns:a16="http://schemas.microsoft.com/office/drawing/2014/main" id="{9AA96FC1-423C-4FCE-A050-169300EAE151}"/>
              </a:ext>
            </a:extLst>
          </p:cNvPr>
          <p:cNvPicPr>
            <a:picLocks noChangeAspect="1"/>
          </p:cNvPicPr>
          <p:nvPr/>
        </p:nvPicPr>
        <p:blipFill>
          <a:blip r:embed="rId3"/>
          <a:stretch>
            <a:fillRect/>
          </a:stretch>
        </p:blipFill>
        <p:spPr>
          <a:xfrm>
            <a:off x="4394725" y="4788571"/>
            <a:ext cx="636120" cy="844914"/>
          </a:xfrm>
          <a:prstGeom prst="rect">
            <a:avLst/>
          </a:prstGeom>
          <a:solidFill>
            <a:schemeClr val="tx1"/>
          </a:solidFill>
        </p:spPr>
      </p:pic>
      <p:pic>
        <p:nvPicPr>
          <p:cNvPr id="15" name="图片 14">
            <a:extLst>
              <a:ext uri="{FF2B5EF4-FFF2-40B4-BE49-F238E27FC236}">
                <a16:creationId xmlns:a16="http://schemas.microsoft.com/office/drawing/2014/main" id="{9157C6DE-A5ED-473B-BECA-3C6834DEE994}"/>
              </a:ext>
            </a:extLst>
          </p:cNvPr>
          <p:cNvPicPr>
            <a:picLocks noChangeAspect="1"/>
          </p:cNvPicPr>
          <p:nvPr/>
        </p:nvPicPr>
        <p:blipFill>
          <a:blip r:embed="rId4"/>
          <a:stretch>
            <a:fillRect/>
          </a:stretch>
        </p:blipFill>
        <p:spPr>
          <a:xfrm>
            <a:off x="2474047" y="4500603"/>
            <a:ext cx="1441071" cy="1476649"/>
          </a:xfrm>
          <a:prstGeom prst="rect">
            <a:avLst/>
          </a:prstGeom>
        </p:spPr>
      </p:pic>
      <p:sp>
        <p:nvSpPr>
          <p:cNvPr id="18" name="文本框 17">
            <a:extLst>
              <a:ext uri="{FF2B5EF4-FFF2-40B4-BE49-F238E27FC236}">
                <a16:creationId xmlns:a16="http://schemas.microsoft.com/office/drawing/2014/main" id="{FB8C15FB-D691-42E4-8DE8-BB84E4C02667}"/>
              </a:ext>
            </a:extLst>
          </p:cNvPr>
          <p:cNvSpPr txBox="1"/>
          <p:nvPr/>
        </p:nvSpPr>
        <p:spPr>
          <a:xfrm>
            <a:off x="593485" y="5612498"/>
            <a:ext cx="1437136" cy="338466"/>
          </a:xfrm>
          <a:prstGeom prst="rect">
            <a:avLst/>
          </a:prstGeom>
          <a:noFill/>
        </p:spPr>
        <p:txBody>
          <a:bodyPr wrap="square" rtlCol="0">
            <a:spAutoFit/>
          </a:bodyPr>
          <a:lstStyle/>
          <a:p>
            <a:r>
              <a:rPr lang="en-US" altLang="zh-CN" sz="1600" dirty="0"/>
              <a:t>Database A</a:t>
            </a:r>
            <a:endParaRPr lang="zh-CN" altLang="en-US" sz="1600" dirty="0"/>
          </a:p>
        </p:txBody>
      </p:sp>
      <p:sp>
        <p:nvSpPr>
          <p:cNvPr id="19" name="文本框 18">
            <a:extLst>
              <a:ext uri="{FF2B5EF4-FFF2-40B4-BE49-F238E27FC236}">
                <a16:creationId xmlns:a16="http://schemas.microsoft.com/office/drawing/2014/main" id="{BA77EB90-B76E-4B50-89C3-E7824C746B23}"/>
              </a:ext>
            </a:extLst>
          </p:cNvPr>
          <p:cNvSpPr txBox="1"/>
          <p:nvPr/>
        </p:nvSpPr>
        <p:spPr>
          <a:xfrm>
            <a:off x="4240187" y="5621936"/>
            <a:ext cx="1388515" cy="338466"/>
          </a:xfrm>
          <a:prstGeom prst="rect">
            <a:avLst/>
          </a:prstGeom>
          <a:noFill/>
        </p:spPr>
        <p:txBody>
          <a:bodyPr wrap="square" rtlCol="0">
            <a:spAutoFit/>
          </a:bodyPr>
          <a:lstStyle/>
          <a:p>
            <a:r>
              <a:rPr lang="en-US" altLang="zh-CN" sz="1600" dirty="0"/>
              <a:t>Database B</a:t>
            </a:r>
            <a:endParaRPr lang="zh-CN" altLang="en-US" sz="1600" dirty="0"/>
          </a:p>
        </p:txBody>
      </p:sp>
      <p:pic>
        <p:nvPicPr>
          <p:cNvPr id="20" name="图片 19">
            <a:extLst>
              <a:ext uri="{FF2B5EF4-FFF2-40B4-BE49-F238E27FC236}">
                <a16:creationId xmlns:a16="http://schemas.microsoft.com/office/drawing/2014/main" id="{A76FAC8D-24FC-4F4D-B9CB-4CC98137FFC6}"/>
              </a:ext>
            </a:extLst>
          </p:cNvPr>
          <p:cNvPicPr>
            <a:picLocks noChangeAspect="1"/>
          </p:cNvPicPr>
          <p:nvPr/>
        </p:nvPicPr>
        <p:blipFill>
          <a:blip r:embed="rId5">
            <a:grayscl/>
          </a:blip>
          <a:stretch>
            <a:fillRect/>
          </a:stretch>
        </p:blipFill>
        <p:spPr>
          <a:xfrm>
            <a:off x="1161892" y="2090477"/>
            <a:ext cx="536998" cy="663449"/>
          </a:xfrm>
          <a:prstGeom prst="rect">
            <a:avLst/>
          </a:prstGeom>
        </p:spPr>
      </p:pic>
      <p:pic>
        <p:nvPicPr>
          <p:cNvPr id="21" name="图片 20">
            <a:extLst>
              <a:ext uri="{FF2B5EF4-FFF2-40B4-BE49-F238E27FC236}">
                <a16:creationId xmlns:a16="http://schemas.microsoft.com/office/drawing/2014/main" id="{085EEA91-517E-41F9-9F50-A2C320123E4D}"/>
              </a:ext>
            </a:extLst>
          </p:cNvPr>
          <p:cNvPicPr>
            <a:picLocks noChangeAspect="1"/>
          </p:cNvPicPr>
          <p:nvPr/>
        </p:nvPicPr>
        <p:blipFill>
          <a:blip r:embed="rId5">
            <a:grayscl/>
          </a:blip>
          <a:stretch>
            <a:fillRect/>
          </a:stretch>
        </p:blipFill>
        <p:spPr>
          <a:xfrm>
            <a:off x="4434986" y="2090476"/>
            <a:ext cx="536998" cy="657494"/>
          </a:xfrm>
          <a:prstGeom prst="rect">
            <a:avLst/>
          </a:prstGeom>
        </p:spPr>
      </p:pic>
      <p:sp>
        <p:nvSpPr>
          <p:cNvPr id="22" name="文本框 21">
            <a:extLst>
              <a:ext uri="{FF2B5EF4-FFF2-40B4-BE49-F238E27FC236}">
                <a16:creationId xmlns:a16="http://schemas.microsoft.com/office/drawing/2014/main" id="{DA697CA1-F356-45A0-A181-F504D1009092}"/>
              </a:ext>
            </a:extLst>
          </p:cNvPr>
          <p:cNvSpPr txBox="1"/>
          <p:nvPr/>
        </p:nvSpPr>
        <p:spPr>
          <a:xfrm>
            <a:off x="4133136" y="1616767"/>
            <a:ext cx="1458287" cy="338466"/>
          </a:xfrm>
          <a:prstGeom prst="rect">
            <a:avLst/>
          </a:prstGeom>
          <a:noFill/>
        </p:spPr>
        <p:txBody>
          <a:bodyPr wrap="square" rtlCol="0">
            <a:spAutoFit/>
          </a:bodyPr>
          <a:lstStyle/>
          <a:p>
            <a:r>
              <a:rPr lang="en-US" altLang="zh-CN" sz="1600" dirty="0"/>
              <a:t>Sub-Model B</a:t>
            </a:r>
            <a:endParaRPr lang="zh-CN" altLang="en-US" sz="1600" dirty="0"/>
          </a:p>
        </p:txBody>
      </p:sp>
      <p:sp>
        <p:nvSpPr>
          <p:cNvPr id="23" name="文本框 22">
            <a:extLst>
              <a:ext uri="{FF2B5EF4-FFF2-40B4-BE49-F238E27FC236}">
                <a16:creationId xmlns:a16="http://schemas.microsoft.com/office/drawing/2014/main" id="{3CB2A4B7-333C-4AAD-8E13-0954CB51122E}"/>
              </a:ext>
            </a:extLst>
          </p:cNvPr>
          <p:cNvSpPr txBox="1"/>
          <p:nvPr/>
        </p:nvSpPr>
        <p:spPr>
          <a:xfrm>
            <a:off x="869476" y="1616736"/>
            <a:ext cx="1529552" cy="338466"/>
          </a:xfrm>
          <a:prstGeom prst="rect">
            <a:avLst/>
          </a:prstGeom>
          <a:noFill/>
        </p:spPr>
        <p:txBody>
          <a:bodyPr wrap="square" rtlCol="0">
            <a:spAutoFit/>
          </a:bodyPr>
          <a:lstStyle/>
          <a:p>
            <a:r>
              <a:rPr lang="en-US" altLang="zh-CN" sz="1600" dirty="0"/>
              <a:t>Sub-Model A</a:t>
            </a:r>
            <a:endParaRPr lang="zh-CN" altLang="en-US" sz="1600" dirty="0"/>
          </a:p>
        </p:txBody>
      </p:sp>
      <p:cxnSp>
        <p:nvCxnSpPr>
          <p:cNvPr id="26" name="直接箭头连接符 25">
            <a:extLst>
              <a:ext uri="{FF2B5EF4-FFF2-40B4-BE49-F238E27FC236}">
                <a16:creationId xmlns:a16="http://schemas.microsoft.com/office/drawing/2014/main" id="{036F2030-878D-46CC-BAAF-0872D938D0C3}"/>
              </a:ext>
            </a:extLst>
          </p:cNvPr>
          <p:cNvCxnSpPr>
            <a:cxnSpLocks/>
            <a:stCxn id="14" idx="0"/>
            <a:endCxn id="63" idx="2"/>
          </p:cNvCxnSpPr>
          <p:nvPr/>
        </p:nvCxnSpPr>
        <p:spPr>
          <a:xfrm flipH="1" flipV="1">
            <a:off x="4707105" y="3860285"/>
            <a:ext cx="5681" cy="92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0C72FEA-42B4-4DA2-9836-C0777A749068}"/>
              </a:ext>
            </a:extLst>
          </p:cNvPr>
          <p:cNvCxnSpPr>
            <a:cxnSpLocks/>
            <a:stCxn id="13" idx="0"/>
            <a:endCxn id="42" idx="2"/>
          </p:cNvCxnSpPr>
          <p:nvPr/>
        </p:nvCxnSpPr>
        <p:spPr>
          <a:xfrm flipH="1" flipV="1">
            <a:off x="1430392" y="3868076"/>
            <a:ext cx="23296" cy="93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3710457-A945-41F6-963F-8D981382EE5E}"/>
              </a:ext>
            </a:extLst>
          </p:cNvPr>
          <p:cNvSpPr txBox="1"/>
          <p:nvPr/>
        </p:nvSpPr>
        <p:spPr>
          <a:xfrm>
            <a:off x="1837612" y="4002955"/>
            <a:ext cx="2776255" cy="307697"/>
          </a:xfrm>
          <a:prstGeom prst="rect">
            <a:avLst/>
          </a:prstGeom>
          <a:noFill/>
        </p:spPr>
        <p:txBody>
          <a:bodyPr wrap="square" rtlCol="0">
            <a:spAutoFit/>
          </a:bodyPr>
          <a:lstStyle/>
          <a:p>
            <a:r>
              <a:rPr lang="en-US" altLang="zh-CN" sz="1400" dirty="0"/>
              <a:t>Encrypted Sample</a:t>
            </a:r>
            <a:r>
              <a:rPr lang="zh-CN" altLang="en-US" sz="1400" dirty="0"/>
              <a:t> </a:t>
            </a:r>
            <a:r>
              <a:rPr lang="en-US" altLang="zh-CN" sz="1400" dirty="0"/>
              <a:t>Alignment</a:t>
            </a:r>
          </a:p>
        </p:txBody>
      </p:sp>
      <p:sp>
        <p:nvSpPr>
          <p:cNvPr id="32" name="流程图: 多文档 31">
            <a:extLst>
              <a:ext uri="{FF2B5EF4-FFF2-40B4-BE49-F238E27FC236}">
                <a16:creationId xmlns:a16="http://schemas.microsoft.com/office/drawing/2014/main" id="{3970BEC1-BDEA-4FFD-99F4-D8D0F0236092}"/>
              </a:ext>
            </a:extLst>
          </p:cNvPr>
          <p:cNvSpPr/>
          <p:nvPr/>
        </p:nvSpPr>
        <p:spPr>
          <a:xfrm>
            <a:off x="1218991" y="4160954"/>
            <a:ext cx="498385" cy="460056"/>
          </a:xfrm>
          <a:prstGeom prst="flowChartMultidocumen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33" name="流程图: 多文档 32">
            <a:extLst>
              <a:ext uri="{FF2B5EF4-FFF2-40B4-BE49-F238E27FC236}">
                <a16:creationId xmlns:a16="http://schemas.microsoft.com/office/drawing/2014/main" id="{F39EAE70-CE32-4DC5-9455-81B7862A4FBF}"/>
              </a:ext>
            </a:extLst>
          </p:cNvPr>
          <p:cNvSpPr/>
          <p:nvPr/>
        </p:nvSpPr>
        <p:spPr>
          <a:xfrm>
            <a:off x="4498444" y="4160952"/>
            <a:ext cx="498385" cy="460056"/>
          </a:xfrm>
          <a:prstGeom prst="flowChartMultidocumen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cxnSp>
        <p:nvCxnSpPr>
          <p:cNvPr id="34" name="直接箭头连接符 33">
            <a:extLst>
              <a:ext uri="{FF2B5EF4-FFF2-40B4-BE49-F238E27FC236}">
                <a16:creationId xmlns:a16="http://schemas.microsoft.com/office/drawing/2014/main" id="{861D5415-2547-4319-A22B-2BFD37A34C65}"/>
              </a:ext>
            </a:extLst>
          </p:cNvPr>
          <p:cNvCxnSpPr>
            <a:cxnSpLocks/>
            <a:stCxn id="32" idx="3"/>
            <a:endCxn id="33" idx="1"/>
          </p:cNvCxnSpPr>
          <p:nvPr/>
        </p:nvCxnSpPr>
        <p:spPr>
          <a:xfrm flipV="1">
            <a:off x="1717374" y="4390984"/>
            <a:ext cx="278106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DD28FA8-7ECF-4E19-8346-E2F19E74F266}"/>
              </a:ext>
            </a:extLst>
          </p:cNvPr>
          <p:cNvSpPr txBox="1"/>
          <p:nvPr/>
        </p:nvSpPr>
        <p:spPr>
          <a:xfrm>
            <a:off x="2079326" y="3013968"/>
            <a:ext cx="1975114" cy="523084"/>
          </a:xfrm>
          <a:prstGeom prst="rect">
            <a:avLst/>
          </a:prstGeom>
          <a:noFill/>
        </p:spPr>
        <p:txBody>
          <a:bodyPr wrap="square" rtlCol="0">
            <a:spAutoFit/>
          </a:bodyPr>
          <a:lstStyle/>
          <a:p>
            <a:pPr algn="ctr"/>
            <a:r>
              <a:rPr lang="en-US" altLang="zh-CN" sz="1400" dirty="0"/>
              <a:t>Model Parameter Exchange</a:t>
            </a:r>
            <a:endParaRPr lang="zh-CN" altLang="en-US" sz="1400" dirty="0"/>
          </a:p>
        </p:txBody>
      </p:sp>
      <p:cxnSp>
        <p:nvCxnSpPr>
          <p:cNvPr id="37" name="直接箭头连接符 36">
            <a:extLst>
              <a:ext uri="{FF2B5EF4-FFF2-40B4-BE49-F238E27FC236}">
                <a16:creationId xmlns:a16="http://schemas.microsoft.com/office/drawing/2014/main" id="{32DB20E9-621D-4EBB-8680-9CD9001DA45C}"/>
              </a:ext>
            </a:extLst>
          </p:cNvPr>
          <p:cNvCxnSpPr>
            <a:cxnSpLocks/>
            <a:stCxn id="42" idx="3"/>
            <a:endCxn id="63" idx="1"/>
          </p:cNvCxnSpPr>
          <p:nvPr/>
        </p:nvCxnSpPr>
        <p:spPr>
          <a:xfrm flipV="1">
            <a:off x="1996545" y="3567899"/>
            <a:ext cx="2144407" cy="77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6805E86A-3A10-44FE-B723-509FDE3C8862}"/>
              </a:ext>
            </a:extLst>
          </p:cNvPr>
          <p:cNvSpPr/>
          <p:nvPr/>
        </p:nvSpPr>
        <p:spPr>
          <a:xfrm>
            <a:off x="675277" y="6391522"/>
            <a:ext cx="5438980" cy="400006"/>
          </a:xfrm>
          <a:prstGeom prst="rect">
            <a:avLst/>
          </a:prstGeom>
        </p:spPr>
        <p:txBody>
          <a:bodyPr wrap="square">
            <a:spAutoFit/>
          </a:bodyPr>
          <a:lstStyle/>
          <a:p>
            <a:r>
              <a:rPr lang="en-US" altLang="zh-CN" sz="1000" dirty="0">
                <a:latin typeface="Arial" panose="020B0604020202020204" pitchFamily="34" charset="0"/>
              </a:rPr>
              <a:t>Qiang Yang, Yang Liu, </a:t>
            </a:r>
            <a:r>
              <a:rPr lang="en-US" altLang="zh-CN" sz="1000" dirty="0" err="1">
                <a:latin typeface="Arial" panose="020B0604020202020204" pitchFamily="34" charset="0"/>
              </a:rPr>
              <a:t>Tianjian</a:t>
            </a:r>
            <a:r>
              <a:rPr lang="en-US" altLang="zh-CN" sz="1000" dirty="0">
                <a:latin typeface="Arial" panose="020B0604020202020204" pitchFamily="34" charset="0"/>
              </a:rPr>
              <a:t> Chen, and </a:t>
            </a:r>
            <a:r>
              <a:rPr lang="en-US" altLang="zh-CN" sz="1000" dirty="0" err="1">
                <a:latin typeface="Arial" panose="020B0604020202020204" pitchFamily="34" charset="0"/>
              </a:rPr>
              <a:t>Yongxin</a:t>
            </a:r>
            <a:r>
              <a:rPr lang="en-US" altLang="zh-CN" sz="1000" dirty="0">
                <a:latin typeface="Arial" panose="020B0604020202020204" pitchFamily="34" charset="0"/>
              </a:rPr>
              <a:t> Tong. 2018. </a:t>
            </a:r>
            <a:r>
              <a:rPr lang="en-US" altLang="zh-CN" sz="1000" i="1" dirty="0">
                <a:latin typeface="Arial" panose="020B0604020202020204" pitchFamily="34" charset="0"/>
              </a:rPr>
              <a:t>Federated Learning</a:t>
            </a:r>
            <a:r>
              <a:rPr lang="en-US" altLang="zh-CN" sz="1000" dirty="0">
                <a:latin typeface="Arial" panose="020B0604020202020204" pitchFamily="34" charset="0"/>
              </a:rPr>
              <a:t>. Communications of The CCF</a:t>
            </a:r>
            <a:r>
              <a:rPr lang="zh-CN" altLang="en-US" sz="1000" dirty="0">
                <a:latin typeface="Arial" panose="020B0604020202020204" pitchFamily="34" charset="0"/>
              </a:rPr>
              <a:t>，</a:t>
            </a:r>
            <a:r>
              <a:rPr lang="en-US" altLang="zh-CN" sz="1000" dirty="0">
                <a:latin typeface="Arial" panose="020B0604020202020204" pitchFamily="34" charset="0"/>
              </a:rPr>
              <a:t>14, 11 (2018), 49–55</a:t>
            </a:r>
          </a:p>
        </p:txBody>
      </p:sp>
      <p:sp>
        <p:nvSpPr>
          <p:cNvPr id="41" name="文本框 40">
            <a:extLst>
              <a:ext uri="{FF2B5EF4-FFF2-40B4-BE49-F238E27FC236}">
                <a16:creationId xmlns:a16="http://schemas.microsoft.com/office/drawing/2014/main" id="{E27D9928-244C-41AD-AB34-AFBE117CD299}"/>
              </a:ext>
            </a:extLst>
          </p:cNvPr>
          <p:cNvSpPr txBox="1"/>
          <p:nvPr/>
        </p:nvSpPr>
        <p:spPr>
          <a:xfrm>
            <a:off x="365405" y="6005852"/>
            <a:ext cx="1366243" cy="369236"/>
          </a:xfrm>
          <a:prstGeom prst="rect">
            <a:avLst/>
          </a:prstGeom>
          <a:noFill/>
        </p:spPr>
        <p:txBody>
          <a:bodyPr wrap="square" rtlCol="0">
            <a:spAutoFit/>
          </a:bodyPr>
          <a:lstStyle/>
          <a:p>
            <a:r>
              <a:rPr lang="en-US" altLang="zh-CN" sz="1799" dirty="0">
                <a:ln w="0"/>
                <a:solidFill>
                  <a:schemeClr val="accent1"/>
                </a:solidFill>
                <a:effectLst>
                  <a:outerShdw blurRad="38100" dist="25400" dir="5400000" algn="ctr" rotWithShape="0">
                    <a:srgbClr val="6E747A">
                      <a:alpha val="43000"/>
                    </a:srgbClr>
                  </a:outerShdw>
                </a:effectLst>
              </a:rPr>
              <a:t>MPC + HE</a:t>
            </a:r>
            <a:endParaRPr lang="zh-CN" altLang="en-US" sz="1799" dirty="0">
              <a:ln w="0"/>
              <a:solidFill>
                <a:schemeClr val="accent1"/>
              </a:solidFill>
              <a:effectLst>
                <a:outerShdw blurRad="38100" dist="25400" dir="5400000" algn="ctr" rotWithShape="0">
                  <a:srgbClr val="6E747A">
                    <a:alpha val="43000"/>
                  </a:srgbClr>
                </a:outerShdw>
              </a:effectLst>
            </a:endParaRPr>
          </a:p>
        </p:txBody>
      </p:sp>
      <p:sp>
        <p:nvSpPr>
          <p:cNvPr id="42" name="文本框 41">
            <a:extLst>
              <a:ext uri="{FF2B5EF4-FFF2-40B4-BE49-F238E27FC236}">
                <a16:creationId xmlns:a16="http://schemas.microsoft.com/office/drawing/2014/main" id="{0AC9FDD5-A956-4CAD-8888-5DDA41ED7612}"/>
              </a:ext>
            </a:extLst>
          </p:cNvPr>
          <p:cNvSpPr txBox="1"/>
          <p:nvPr/>
        </p:nvSpPr>
        <p:spPr>
          <a:xfrm>
            <a:off x="864240" y="3283302"/>
            <a:ext cx="1132305"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ltLang="zh-CN" sz="1600" dirty="0">
                <a:ln w="0"/>
                <a:solidFill>
                  <a:schemeClr val="tx1"/>
                </a:solidFill>
                <a:effectLst>
                  <a:outerShdw blurRad="38100" dist="19050" dir="2700000" algn="tl" rotWithShape="0">
                    <a:schemeClr val="dk1">
                      <a:alpha val="40000"/>
                    </a:schemeClr>
                  </a:outerShdw>
                </a:effectLst>
              </a:rPr>
              <a:t>FML </a:t>
            </a:r>
          </a:p>
          <a:p>
            <a:pPr algn="ctr"/>
            <a:r>
              <a:rPr lang="en-US" altLang="zh-CN" sz="1600" dirty="0">
                <a:ln w="0"/>
                <a:solidFill>
                  <a:schemeClr val="tx1"/>
                </a:solidFill>
                <a:effectLst>
                  <a:outerShdw blurRad="38100" dist="19050" dir="2700000" algn="tl" rotWithShape="0">
                    <a:schemeClr val="dk1">
                      <a:alpha val="40000"/>
                    </a:schemeClr>
                  </a:outerShdw>
                </a:effectLst>
              </a:rPr>
              <a:t>Agent A</a:t>
            </a:r>
            <a:endParaRPr lang="zh-CN" altLang="en-US" sz="1600" dirty="0">
              <a:ln w="0"/>
              <a:solidFill>
                <a:schemeClr val="tx1"/>
              </a:solidFill>
              <a:effectLst>
                <a:outerShdw blurRad="38100" dist="19050" dir="2700000" algn="tl" rotWithShape="0">
                  <a:schemeClr val="dk1">
                    <a:alpha val="40000"/>
                  </a:schemeClr>
                </a:outerShdw>
              </a:effectLst>
            </a:endParaRPr>
          </a:p>
        </p:txBody>
      </p:sp>
      <p:pic>
        <p:nvPicPr>
          <p:cNvPr id="54" name="图片 53">
            <a:extLst>
              <a:ext uri="{FF2B5EF4-FFF2-40B4-BE49-F238E27FC236}">
                <a16:creationId xmlns:a16="http://schemas.microsoft.com/office/drawing/2014/main" id="{2B4F2110-EDE1-4ACB-9F57-CF2C449995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00" b="98667" l="3556" r="97778">
                        <a14:foregroundMark x1="49333" y1="9778" x2="50667" y2="9778"/>
                        <a14:foregroundMark x1="56000" y1="9778" x2="38222" y2="7556"/>
                        <a14:foregroundMark x1="38222" y1="7556" x2="20000" y2="16889"/>
                        <a14:foregroundMark x1="20000" y1="16889" x2="10667" y2="32444"/>
                        <a14:foregroundMark x1="10667" y1="32444" x2="8000" y2="50222"/>
                        <a14:foregroundMark x1="8000" y1="50222" x2="16444" y2="68889"/>
                        <a14:foregroundMark x1="16444" y1="68889" x2="31556" y2="78222"/>
                        <a14:foregroundMark x1="31556" y1="78222" x2="19556" y2="44000"/>
                        <a14:foregroundMark x1="19556" y1="44000" x2="26222" y2="28000"/>
                        <a14:foregroundMark x1="26222" y1="28000" x2="56889" y2="8889"/>
                        <a14:foregroundMark x1="56889" y1="8889" x2="57333" y2="8889"/>
                        <a14:foregroundMark x1="63556" y1="14222" x2="63556" y2="14222"/>
                        <a14:foregroundMark x1="36889" y1="34222" x2="35556" y2="53778"/>
                        <a14:foregroundMark x1="35556" y1="53778" x2="44889" y2="38222"/>
                        <a14:foregroundMark x1="44889" y1="38222" x2="36889" y2="33778"/>
                        <a14:foregroundMark x1="58222" y1="40889" x2="35111" y2="50222"/>
                        <a14:foregroundMark x1="35111" y1="50222" x2="57778" y2="57778"/>
                        <a14:foregroundMark x1="57778" y1="57778" x2="70667" y2="44000"/>
                        <a14:foregroundMark x1="70667" y1="44000" x2="56444" y2="29333"/>
                        <a14:foregroundMark x1="56444" y1="29333" x2="40889" y2="40000"/>
                        <a14:foregroundMark x1="40889" y1="40000" x2="41778" y2="47111"/>
                        <a14:foregroundMark x1="67556" y1="15556" x2="50222" y2="11111"/>
                        <a14:foregroundMark x1="50222" y1="11111" x2="40889" y2="26667"/>
                        <a14:foregroundMark x1="40889" y1="26667" x2="54222" y2="40444"/>
                        <a14:foregroundMark x1="54222" y1="40444" x2="72889" y2="36889"/>
                        <a14:foregroundMark x1="72889" y1="36889" x2="71556" y2="16889"/>
                        <a14:foregroundMark x1="71556" y1="16889" x2="62667" y2="10222"/>
                        <a14:foregroundMark x1="77333" y1="21778" x2="84000" y2="40000"/>
                        <a14:foregroundMark x1="84000" y1="40000" x2="80444" y2="20444"/>
                        <a14:foregroundMark x1="80444" y1="20444" x2="75111" y2="19111"/>
                        <a14:foregroundMark x1="44444" y1="4889" x2="62222" y2="8000"/>
                        <a14:foregroundMark x1="62222" y1="8000" x2="78667" y2="16889"/>
                        <a14:foregroundMark x1="78667" y1="16889" x2="94222" y2="49333"/>
                        <a14:foregroundMark x1="94222" y1="49333" x2="92889" y2="60444"/>
                        <a14:foregroundMark x1="38667" y1="4889" x2="56444" y2="4444"/>
                        <a14:foregroundMark x1="56444" y1="4444" x2="73333" y2="11556"/>
                        <a14:foregroundMark x1="73333" y1="11556" x2="85778" y2="24444"/>
                        <a14:foregroundMark x1="85778" y1="24444" x2="91556" y2="36444"/>
                        <a14:foregroundMark x1="94667" y1="39556" x2="96444" y2="53778"/>
                        <a14:foregroundMark x1="96444" y1="48889" x2="97778" y2="52000"/>
                        <a14:foregroundMark x1="6222" y1="38667" x2="13333" y2="74667"/>
                        <a14:foregroundMark x1="13333" y1="74667" x2="26667" y2="87111"/>
                        <a14:foregroundMark x1="26667" y1="87111" x2="62222" y2="93333"/>
                        <a14:foregroundMark x1="3556" y1="44000" x2="8889" y2="57778"/>
                        <a14:foregroundMark x1="45333" y1="98667" x2="55111" y2="97333"/>
                      </a14:backgroundRemoval>
                    </a14:imgEffect>
                  </a14:imgLayer>
                </a14:imgProps>
              </a:ext>
            </a:extLst>
          </a:blip>
          <a:stretch>
            <a:fillRect/>
          </a:stretch>
        </p:blipFill>
        <p:spPr>
          <a:xfrm>
            <a:off x="2707446" y="4849464"/>
            <a:ext cx="797755" cy="797755"/>
          </a:xfrm>
          <a:prstGeom prst="rect">
            <a:avLst/>
          </a:prstGeom>
        </p:spPr>
      </p:pic>
      <p:sp>
        <p:nvSpPr>
          <p:cNvPr id="43" name="灯片编号占位符 3">
            <a:extLst>
              <a:ext uri="{FF2B5EF4-FFF2-40B4-BE49-F238E27FC236}">
                <a16:creationId xmlns:a16="http://schemas.microsoft.com/office/drawing/2014/main" id="{070B0658-4E6D-4340-B4DB-FC34CBEB9084}"/>
              </a:ext>
            </a:extLst>
          </p:cNvPr>
          <p:cNvSpPr>
            <a:spLocks noGrp="1"/>
          </p:cNvSpPr>
          <p:nvPr>
            <p:ph type="sldNum" sz="quarter" idx="16"/>
          </p:nvPr>
        </p:nvSpPr>
        <p:spPr>
          <a:xfrm>
            <a:off x="8827675" y="5051747"/>
            <a:ext cx="2742486" cy="159555"/>
          </a:xfrm>
        </p:spPr>
        <p:txBody>
          <a:bodyPr/>
          <a:lstStyle/>
          <a:p>
            <a:fld id="{884269F9-B5CE-EB46-8536-1F9E4423A6BA}" type="slidenum">
              <a:rPr kumimoji="1" lang="zh-CN" altLang="en-US" smtClean="0">
                <a:solidFill>
                  <a:srgbClr val="FFFFFF"/>
                </a:solidFill>
              </a:rPr>
              <a:pPr/>
              <a:t>14</a:t>
            </a:fld>
            <a:endParaRPr kumimoji="1" lang="zh-CN" altLang="en-US" dirty="0">
              <a:solidFill>
                <a:srgbClr val="FFFFFF"/>
              </a:solidFill>
            </a:endParaRPr>
          </a:p>
        </p:txBody>
      </p:sp>
      <p:sp>
        <p:nvSpPr>
          <p:cNvPr id="52" name="矩形 51">
            <a:extLst>
              <a:ext uri="{FF2B5EF4-FFF2-40B4-BE49-F238E27FC236}">
                <a16:creationId xmlns:a16="http://schemas.microsoft.com/office/drawing/2014/main" id="{20765281-C8A1-4D07-BDA9-6CDFCC8B7F10}"/>
              </a:ext>
            </a:extLst>
          </p:cNvPr>
          <p:cNvSpPr/>
          <p:nvPr/>
        </p:nvSpPr>
        <p:spPr>
          <a:xfrm>
            <a:off x="7113291" y="1869574"/>
            <a:ext cx="1821578" cy="1819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Cross-Bank</a:t>
            </a:r>
          </a:p>
          <a:p>
            <a:pPr algn="ctr"/>
            <a:r>
              <a:rPr lang="en-US" altLang="zh-CN" sz="1600" b="1" dirty="0">
                <a:solidFill>
                  <a:schemeClr val="tx1"/>
                </a:solidFill>
              </a:rPr>
              <a:t>Federation</a:t>
            </a:r>
          </a:p>
          <a:p>
            <a:pPr algn="ctr"/>
            <a:endParaRPr lang="en-US" altLang="zh-CN" sz="1200" b="1" dirty="0">
              <a:solidFill>
                <a:schemeClr val="tx1"/>
              </a:solidFill>
            </a:endParaRPr>
          </a:p>
          <a:p>
            <a:pPr marL="285664" indent="-285664">
              <a:buFont typeface="Wingdings" panose="05000000000000000000" pitchFamily="2" charset="2"/>
              <a:buChar char="ü"/>
            </a:pPr>
            <a:r>
              <a:rPr lang="en-US" altLang="zh-CN" sz="1600" dirty="0">
                <a:solidFill>
                  <a:schemeClr val="tx1"/>
                </a:solidFill>
              </a:rPr>
              <a:t>Recall +15%</a:t>
            </a:r>
          </a:p>
          <a:p>
            <a:pPr algn="ctr"/>
            <a:endParaRPr lang="zh-CN" altLang="en-US" sz="1200" dirty="0">
              <a:solidFill>
                <a:schemeClr val="tx1"/>
              </a:solidFill>
            </a:endParaRPr>
          </a:p>
        </p:txBody>
      </p:sp>
      <p:sp>
        <p:nvSpPr>
          <p:cNvPr id="55" name="矩形 54">
            <a:extLst>
              <a:ext uri="{FF2B5EF4-FFF2-40B4-BE49-F238E27FC236}">
                <a16:creationId xmlns:a16="http://schemas.microsoft.com/office/drawing/2014/main" id="{D5A0ABEF-4439-4B62-9D8D-33BF0E3DF1A0}"/>
              </a:ext>
            </a:extLst>
          </p:cNvPr>
          <p:cNvSpPr/>
          <p:nvPr/>
        </p:nvSpPr>
        <p:spPr>
          <a:xfrm>
            <a:off x="10152468" y="1905989"/>
            <a:ext cx="1921364" cy="1543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tx1"/>
              </a:solidFill>
            </a:endParaRPr>
          </a:p>
          <a:p>
            <a:pPr algn="ctr"/>
            <a:endParaRPr lang="en-US" altLang="zh-CN" sz="1200" b="1" dirty="0">
              <a:solidFill>
                <a:schemeClr val="tx1"/>
              </a:solidFill>
            </a:endParaRPr>
          </a:p>
          <a:p>
            <a:pPr algn="ctr"/>
            <a:r>
              <a:rPr lang="en-US" altLang="zh-CN" sz="1600" b="1" dirty="0">
                <a:solidFill>
                  <a:schemeClr val="tx1"/>
                </a:solidFill>
              </a:rPr>
              <a:t>ISP-Bank</a:t>
            </a:r>
          </a:p>
          <a:p>
            <a:pPr algn="ctr"/>
            <a:r>
              <a:rPr lang="en-US" altLang="zh-CN" sz="1600" b="1" dirty="0">
                <a:solidFill>
                  <a:schemeClr val="tx1"/>
                </a:solidFill>
              </a:rPr>
              <a:t>Federation</a:t>
            </a:r>
          </a:p>
          <a:p>
            <a:pPr algn="ctr"/>
            <a:endParaRPr lang="en-US" altLang="zh-CN" sz="1200" b="1" dirty="0">
              <a:solidFill>
                <a:schemeClr val="tx1"/>
              </a:solidFill>
            </a:endParaRPr>
          </a:p>
          <a:p>
            <a:pPr marL="285664" indent="-285664">
              <a:buFont typeface="Wingdings" panose="05000000000000000000" pitchFamily="2" charset="2"/>
              <a:buChar char="ü"/>
            </a:pPr>
            <a:r>
              <a:rPr lang="en-US" altLang="zh-CN" sz="1600" dirty="0">
                <a:solidFill>
                  <a:schemeClr val="tx1"/>
                </a:solidFill>
              </a:rPr>
              <a:t>Accuracy +12%</a:t>
            </a:r>
          </a:p>
          <a:p>
            <a:pPr marL="285664" indent="-285664">
              <a:buFont typeface="Wingdings" panose="05000000000000000000" pitchFamily="2" charset="2"/>
              <a:buChar char="ü"/>
            </a:pPr>
            <a:endParaRPr lang="en-US" altLang="zh-CN" sz="1200" dirty="0">
              <a:solidFill>
                <a:schemeClr val="tx1"/>
              </a:solidFill>
            </a:endParaRPr>
          </a:p>
          <a:p>
            <a:endParaRPr lang="en-US" altLang="zh-CN" sz="1200" dirty="0">
              <a:solidFill>
                <a:schemeClr val="tx1"/>
              </a:solidFill>
            </a:endParaRPr>
          </a:p>
          <a:p>
            <a:pPr algn="ctr"/>
            <a:endParaRPr lang="zh-CN" altLang="en-US" sz="1200" dirty="0">
              <a:solidFill>
                <a:schemeClr val="tx1"/>
              </a:solidFill>
            </a:endParaRPr>
          </a:p>
        </p:txBody>
      </p:sp>
      <p:sp>
        <p:nvSpPr>
          <p:cNvPr id="56" name="矩形 55">
            <a:extLst>
              <a:ext uri="{FF2B5EF4-FFF2-40B4-BE49-F238E27FC236}">
                <a16:creationId xmlns:a16="http://schemas.microsoft.com/office/drawing/2014/main" id="{A456C216-F8BC-4A1E-A2E9-25F698E7A277}"/>
              </a:ext>
            </a:extLst>
          </p:cNvPr>
          <p:cNvSpPr/>
          <p:nvPr/>
        </p:nvSpPr>
        <p:spPr>
          <a:xfrm>
            <a:off x="7007443" y="3893675"/>
            <a:ext cx="2109207" cy="1819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ISP-Insurance</a:t>
            </a:r>
          </a:p>
          <a:p>
            <a:pPr algn="ctr"/>
            <a:r>
              <a:rPr lang="en-US" altLang="zh-CN" sz="1600" b="1" dirty="0">
                <a:solidFill>
                  <a:schemeClr val="tx1"/>
                </a:solidFill>
              </a:rPr>
              <a:t>Federation</a:t>
            </a:r>
          </a:p>
          <a:p>
            <a:pPr algn="ctr"/>
            <a:endParaRPr lang="en-US" altLang="zh-CN" sz="1200" b="1" dirty="0">
              <a:solidFill>
                <a:schemeClr val="tx1"/>
              </a:solidFill>
            </a:endParaRPr>
          </a:p>
          <a:p>
            <a:pPr marL="285664" indent="-285664">
              <a:buFont typeface="Wingdings" panose="05000000000000000000" pitchFamily="2" charset="2"/>
              <a:buChar char="ü"/>
            </a:pPr>
            <a:r>
              <a:rPr lang="en-US" altLang="zh-CN" sz="1600" dirty="0">
                <a:solidFill>
                  <a:schemeClr val="tx1"/>
                </a:solidFill>
              </a:rPr>
              <a:t>Profit +150%</a:t>
            </a:r>
          </a:p>
          <a:p>
            <a:pPr marL="285664" indent="-285664">
              <a:buFont typeface="Wingdings" panose="05000000000000000000" pitchFamily="2" charset="2"/>
              <a:buChar char="ü"/>
            </a:pPr>
            <a:endParaRPr lang="en-US" altLang="zh-CN" sz="1200" dirty="0">
              <a:solidFill>
                <a:schemeClr val="tx1"/>
              </a:solidFill>
            </a:endParaRPr>
          </a:p>
          <a:p>
            <a:pPr algn="ctr"/>
            <a:endParaRPr lang="zh-CN" altLang="en-US" sz="1200" dirty="0">
              <a:solidFill>
                <a:schemeClr val="tx1"/>
              </a:solidFill>
            </a:endParaRPr>
          </a:p>
        </p:txBody>
      </p:sp>
      <p:pic>
        <p:nvPicPr>
          <p:cNvPr id="57" name="图片 56">
            <a:extLst>
              <a:ext uri="{FF2B5EF4-FFF2-40B4-BE49-F238E27FC236}">
                <a16:creationId xmlns:a16="http://schemas.microsoft.com/office/drawing/2014/main" id="{89768230-6821-4E4A-A8ED-BC56CBDFFB4A}"/>
              </a:ext>
            </a:extLst>
          </p:cNvPr>
          <p:cNvPicPr>
            <a:picLocks noChangeAspect="1"/>
          </p:cNvPicPr>
          <p:nvPr/>
        </p:nvPicPr>
        <p:blipFill>
          <a:blip r:embed="rId8">
            <a:biLevel thresh="50000"/>
          </a:blip>
          <a:stretch>
            <a:fillRect/>
          </a:stretch>
        </p:blipFill>
        <p:spPr>
          <a:xfrm>
            <a:off x="6201742" y="2122153"/>
            <a:ext cx="876819" cy="876819"/>
          </a:xfrm>
          <a:prstGeom prst="rect">
            <a:avLst/>
          </a:prstGeom>
        </p:spPr>
      </p:pic>
      <p:pic>
        <p:nvPicPr>
          <p:cNvPr id="58" name="图片 57">
            <a:extLst>
              <a:ext uri="{FF2B5EF4-FFF2-40B4-BE49-F238E27FC236}">
                <a16:creationId xmlns:a16="http://schemas.microsoft.com/office/drawing/2014/main" id="{8EE59A0E-DD7C-4969-B019-546A63053FED}"/>
              </a:ext>
            </a:extLst>
          </p:cNvPr>
          <p:cNvPicPr>
            <a:picLocks noChangeAspect="1"/>
          </p:cNvPicPr>
          <p:nvPr/>
        </p:nvPicPr>
        <p:blipFill>
          <a:blip r:embed="rId9">
            <a:biLevel thresh="75000"/>
          </a:blip>
          <a:stretch>
            <a:fillRect/>
          </a:stretch>
        </p:blipFill>
        <p:spPr>
          <a:xfrm>
            <a:off x="9033910" y="1954077"/>
            <a:ext cx="1111990" cy="1202151"/>
          </a:xfrm>
          <a:prstGeom prst="rect">
            <a:avLst/>
          </a:prstGeom>
        </p:spPr>
      </p:pic>
      <p:pic>
        <p:nvPicPr>
          <p:cNvPr id="59" name="图片 58">
            <a:extLst>
              <a:ext uri="{FF2B5EF4-FFF2-40B4-BE49-F238E27FC236}">
                <a16:creationId xmlns:a16="http://schemas.microsoft.com/office/drawing/2014/main" id="{311A7A18-7B5D-4A03-B029-DDC21F869CA5}"/>
              </a:ext>
            </a:extLst>
          </p:cNvPr>
          <p:cNvPicPr>
            <a:picLocks noChangeAspect="1"/>
          </p:cNvPicPr>
          <p:nvPr/>
        </p:nvPicPr>
        <p:blipFill>
          <a:blip r:embed="rId10"/>
          <a:stretch>
            <a:fillRect/>
          </a:stretch>
        </p:blipFill>
        <p:spPr>
          <a:xfrm>
            <a:off x="6257062" y="4094438"/>
            <a:ext cx="856705" cy="857580"/>
          </a:xfrm>
          <a:prstGeom prst="rect">
            <a:avLst/>
          </a:prstGeom>
        </p:spPr>
      </p:pic>
      <p:pic>
        <p:nvPicPr>
          <p:cNvPr id="60" name="图片 59">
            <a:extLst>
              <a:ext uri="{FF2B5EF4-FFF2-40B4-BE49-F238E27FC236}">
                <a16:creationId xmlns:a16="http://schemas.microsoft.com/office/drawing/2014/main" id="{9A7613C6-6BD9-4864-80BC-9031CCF5E7A6}"/>
              </a:ext>
            </a:extLst>
          </p:cNvPr>
          <p:cNvPicPr>
            <a:picLocks noChangeAspect="1"/>
          </p:cNvPicPr>
          <p:nvPr/>
        </p:nvPicPr>
        <p:blipFill>
          <a:blip r:embed="rId11"/>
          <a:stretch>
            <a:fillRect/>
          </a:stretch>
        </p:blipFill>
        <p:spPr>
          <a:xfrm>
            <a:off x="9264632" y="3970381"/>
            <a:ext cx="811386" cy="811386"/>
          </a:xfrm>
          <a:prstGeom prst="rect">
            <a:avLst/>
          </a:prstGeom>
        </p:spPr>
      </p:pic>
      <p:sp>
        <p:nvSpPr>
          <p:cNvPr id="61" name="矩形 60">
            <a:extLst>
              <a:ext uri="{FF2B5EF4-FFF2-40B4-BE49-F238E27FC236}">
                <a16:creationId xmlns:a16="http://schemas.microsoft.com/office/drawing/2014/main" id="{5499EBEB-961E-4688-AA0C-C2FB44028C40}"/>
              </a:ext>
            </a:extLst>
          </p:cNvPr>
          <p:cNvSpPr/>
          <p:nvPr/>
        </p:nvSpPr>
        <p:spPr>
          <a:xfrm>
            <a:off x="10105879" y="3681522"/>
            <a:ext cx="1775507" cy="1819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tx1"/>
              </a:solidFill>
            </a:endParaRPr>
          </a:p>
          <a:p>
            <a:pPr algn="ctr"/>
            <a:r>
              <a:rPr lang="en-US" altLang="zh-CN" sz="1600" b="1" dirty="0">
                <a:solidFill>
                  <a:schemeClr val="tx1"/>
                </a:solidFill>
              </a:rPr>
              <a:t>ISP-Retailors</a:t>
            </a:r>
          </a:p>
          <a:p>
            <a:pPr algn="ctr"/>
            <a:r>
              <a:rPr lang="en-US" altLang="zh-CN" sz="1600" b="1" dirty="0">
                <a:solidFill>
                  <a:schemeClr val="tx1"/>
                </a:solidFill>
              </a:rPr>
              <a:t>Federation</a:t>
            </a:r>
          </a:p>
          <a:p>
            <a:pPr algn="ctr"/>
            <a:endParaRPr lang="en-US" altLang="zh-CN" sz="1200" b="1" dirty="0">
              <a:solidFill>
                <a:schemeClr val="tx1"/>
              </a:solidFill>
            </a:endParaRPr>
          </a:p>
          <a:p>
            <a:pPr marL="285664" indent="-285664">
              <a:buFont typeface="Wingdings" panose="05000000000000000000" pitchFamily="2" charset="2"/>
              <a:buChar char="ü"/>
            </a:pPr>
            <a:r>
              <a:rPr lang="en-US" altLang="zh-CN" sz="1600" dirty="0">
                <a:solidFill>
                  <a:schemeClr val="tx1"/>
                </a:solidFill>
              </a:rPr>
              <a:t>Cost -25%</a:t>
            </a:r>
          </a:p>
          <a:p>
            <a:pPr algn="ctr"/>
            <a:endParaRPr lang="zh-CN" altLang="en-US" sz="1200" dirty="0">
              <a:solidFill>
                <a:schemeClr val="tx1"/>
              </a:solidFill>
            </a:endParaRPr>
          </a:p>
        </p:txBody>
      </p:sp>
      <p:sp>
        <p:nvSpPr>
          <p:cNvPr id="63" name="文本框 62">
            <a:extLst>
              <a:ext uri="{FF2B5EF4-FFF2-40B4-BE49-F238E27FC236}">
                <a16:creationId xmlns:a16="http://schemas.microsoft.com/office/drawing/2014/main" id="{A9B33E44-BD8D-4BAD-8922-5EE6437D250B}"/>
              </a:ext>
            </a:extLst>
          </p:cNvPr>
          <p:cNvSpPr txBox="1"/>
          <p:nvPr/>
        </p:nvSpPr>
        <p:spPr>
          <a:xfrm>
            <a:off x="4140952" y="3275511"/>
            <a:ext cx="1132305"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ltLang="zh-CN" sz="1600" dirty="0">
                <a:ln w="0"/>
                <a:solidFill>
                  <a:schemeClr val="tx1"/>
                </a:solidFill>
                <a:effectLst>
                  <a:outerShdw blurRad="38100" dist="19050" dir="2700000" algn="tl" rotWithShape="0">
                    <a:schemeClr val="dk1">
                      <a:alpha val="40000"/>
                    </a:schemeClr>
                  </a:outerShdw>
                </a:effectLst>
              </a:rPr>
              <a:t>FML </a:t>
            </a:r>
          </a:p>
          <a:p>
            <a:pPr algn="ctr"/>
            <a:r>
              <a:rPr lang="en-US" altLang="zh-CN" sz="1600" dirty="0">
                <a:ln w="0"/>
                <a:solidFill>
                  <a:schemeClr val="tx1"/>
                </a:solidFill>
                <a:effectLst>
                  <a:outerShdw blurRad="38100" dist="19050" dir="2700000" algn="tl" rotWithShape="0">
                    <a:schemeClr val="dk1">
                      <a:alpha val="40000"/>
                    </a:schemeClr>
                  </a:outerShdw>
                </a:effectLst>
              </a:rPr>
              <a:t>Agent B</a:t>
            </a:r>
            <a:endParaRPr lang="zh-CN" altLang="en-US" sz="1600" dirty="0">
              <a:ln w="0"/>
              <a:solidFill>
                <a:schemeClr val="tx1"/>
              </a:solidFill>
              <a:effectLst>
                <a:outerShdw blurRad="38100" dist="19050" dir="2700000" algn="tl" rotWithShape="0">
                  <a:schemeClr val="dk1">
                    <a:alpha val="40000"/>
                  </a:schemeClr>
                </a:outerShdw>
              </a:effectLst>
            </a:endParaRPr>
          </a:p>
        </p:txBody>
      </p:sp>
      <p:cxnSp>
        <p:nvCxnSpPr>
          <p:cNvPr id="64" name="直接箭头连接符 63">
            <a:extLst>
              <a:ext uri="{FF2B5EF4-FFF2-40B4-BE49-F238E27FC236}">
                <a16:creationId xmlns:a16="http://schemas.microsoft.com/office/drawing/2014/main" id="{038596DF-1E8A-4F1B-9106-6BED5F891357}"/>
              </a:ext>
            </a:extLst>
          </p:cNvPr>
          <p:cNvCxnSpPr>
            <a:cxnSpLocks/>
            <a:stCxn id="42" idx="0"/>
            <a:endCxn id="20" idx="2"/>
          </p:cNvCxnSpPr>
          <p:nvPr/>
        </p:nvCxnSpPr>
        <p:spPr>
          <a:xfrm flipH="1" flipV="1">
            <a:off x="1430392" y="2753925"/>
            <a:ext cx="1" cy="529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DD917C23-9758-45E5-8083-66E9F6842D99}"/>
              </a:ext>
            </a:extLst>
          </p:cNvPr>
          <p:cNvCxnSpPr>
            <a:cxnSpLocks/>
            <a:stCxn id="63" idx="0"/>
            <a:endCxn id="21" idx="2"/>
          </p:cNvCxnSpPr>
          <p:nvPr/>
        </p:nvCxnSpPr>
        <p:spPr>
          <a:xfrm flipH="1" flipV="1">
            <a:off x="4703486" y="2747970"/>
            <a:ext cx="3619" cy="527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标题 1">
            <a:extLst>
              <a:ext uri="{FF2B5EF4-FFF2-40B4-BE49-F238E27FC236}">
                <a16:creationId xmlns:a16="http://schemas.microsoft.com/office/drawing/2014/main" id="{D37EAE5A-3D0F-42BB-B2CA-0C3BCA7A7B6B}"/>
              </a:ext>
            </a:extLst>
          </p:cNvPr>
          <p:cNvSpPr txBox="1">
            <a:spLocks/>
          </p:cNvSpPr>
          <p:nvPr/>
        </p:nvSpPr>
        <p:spPr>
          <a:xfrm>
            <a:off x="330386" y="320253"/>
            <a:ext cx="11274663" cy="88285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sz="3200" b="1" kern="1200">
                <a:solidFill>
                  <a:schemeClr val="tx1"/>
                </a:solidFill>
                <a:latin typeface="+mj-lt"/>
                <a:ea typeface="+mn-ea"/>
                <a:cs typeface="FZZhengHeiS-B-GB" charset="-122"/>
              </a:defRPr>
            </a:lvl1pPr>
          </a:lstStyle>
          <a:p>
            <a:r>
              <a:rPr kumimoji="1" lang="en-US" altLang="zh-CN" sz="3199" dirty="0">
                <a:solidFill>
                  <a:schemeClr val="bg1"/>
                </a:solidFill>
              </a:rPr>
              <a:t>Vertical Federated Learning</a:t>
            </a:r>
            <a:endParaRPr lang="zh-CN" altLang="en-US" sz="3199" dirty="0">
              <a:solidFill>
                <a:schemeClr val="bg1"/>
              </a:solidFill>
            </a:endParaRPr>
          </a:p>
        </p:txBody>
      </p:sp>
    </p:spTree>
    <p:extLst>
      <p:ext uri="{BB962C8B-B14F-4D97-AF65-F5344CB8AC3E}">
        <p14:creationId xmlns:p14="http://schemas.microsoft.com/office/powerpoint/2010/main" val="18649885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3F0D9-6FB2-4B63-BBB4-50F5B4444078}"/>
              </a:ext>
            </a:extLst>
          </p:cNvPr>
          <p:cNvSpPr>
            <a:spLocks noGrp="1"/>
          </p:cNvSpPr>
          <p:nvPr>
            <p:ph type="title"/>
          </p:nvPr>
        </p:nvSpPr>
        <p:spPr>
          <a:xfrm>
            <a:off x="444818" y="243726"/>
            <a:ext cx="11274663" cy="562029"/>
          </a:xfrm>
        </p:spPr>
        <p:txBody>
          <a:bodyPr/>
          <a:lstStyle/>
          <a:p>
            <a:r>
              <a:rPr lang="en-US" altLang="zh-CN" sz="3600" dirty="0">
                <a:solidFill>
                  <a:schemeClr val="bg1"/>
                </a:solidFill>
                <a:ea typeface="微软雅黑" panose="020B0503020204020204" pitchFamily="34" charset="-122"/>
              </a:rPr>
              <a:t>FATE : Federated AI Technology Enabler</a:t>
            </a:r>
            <a:endParaRPr lang="zh-CN" altLang="en-US" sz="3600" dirty="0">
              <a:solidFill>
                <a:schemeClr val="bg1"/>
              </a:solidFill>
              <a:ea typeface="微软雅黑" panose="020B0503020204020204" pitchFamily="34" charset="-122"/>
            </a:endParaRPr>
          </a:p>
        </p:txBody>
      </p:sp>
      <p:sp>
        <p:nvSpPr>
          <p:cNvPr id="3" name="灯片编号占位符 2">
            <a:extLst>
              <a:ext uri="{FF2B5EF4-FFF2-40B4-BE49-F238E27FC236}">
                <a16:creationId xmlns:a16="http://schemas.microsoft.com/office/drawing/2014/main" id="{088FA9DC-880D-4CE8-8EF6-5384B202F5EB}"/>
              </a:ext>
            </a:extLst>
          </p:cNvPr>
          <p:cNvSpPr>
            <a:spLocks noGrp="1"/>
          </p:cNvSpPr>
          <p:nvPr>
            <p:ph type="sldNum" sz="quarter" idx="16"/>
          </p:nvPr>
        </p:nvSpPr>
        <p:spPr/>
        <p:txBody>
          <a:bodyPr/>
          <a:lstStyle/>
          <a:p>
            <a:fld id="{884269F9-B5CE-EB46-8536-1F9E4423A6BA}" type="slidenum">
              <a:rPr kumimoji="1" lang="zh-CN" altLang="en-US" smtClean="0">
                <a:solidFill>
                  <a:srgbClr val="D80C18"/>
                </a:solidFill>
              </a:rPr>
              <a:t>15</a:t>
            </a:fld>
            <a:endParaRPr kumimoji="1" lang="zh-CN" altLang="en-US" dirty="0">
              <a:solidFill>
                <a:srgbClr val="D80C18"/>
              </a:solidFill>
            </a:endParaRPr>
          </a:p>
        </p:txBody>
      </p:sp>
      <p:pic>
        <p:nvPicPr>
          <p:cNvPr id="4" name="Picture 3">
            <a:extLst>
              <a:ext uri="{FF2B5EF4-FFF2-40B4-BE49-F238E27FC236}">
                <a16:creationId xmlns:a16="http://schemas.microsoft.com/office/drawing/2014/main" id="{ED6E52B0-471C-DA4B-A275-1161CA340743}"/>
              </a:ext>
            </a:extLst>
          </p:cNvPr>
          <p:cNvPicPr>
            <a:picLocks noChangeAspect="1"/>
          </p:cNvPicPr>
          <p:nvPr/>
        </p:nvPicPr>
        <p:blipFill>
          <a:blip r:embed="rId3"/>
          <a:stretch>
            <a:fillRect/>
          </a:stretch>
        </p:blipFill>
        <p:spPr>
          <a:xfrm>
            <a:off x="7044212" y="3429001"/>
            <a:ext cx="5071588" cy="3012959"/>
          </a:xfrm>
          <a:prstGeom prst="rect">
            <a:avLst/>
          </a:prstGeom>
        </p:spPr>
      </p:pic>
      <p:pic>
        <p:nvPicPr>
          <p:cNvPr id="8" name="Picture 7">
            <a:extLst>
              <a:ext uri="{FF2B5EF4-FFF2-40B4-BE49-F238E27FC236}">
                <a16:creationId xmlns:a16="http://schemas.microsoft.com/office/drawing/2014/main" id="{0926438A-2921-6444-9467-C8BD9F790890}"/>
              </a:ext>
            </a:extLst>
          </p:cNvPr>
          <p:cNvPicPr>
            <a:picLocks noChangeAspect="1"/>
          </p:cNvPicPr>
          <p:nvPr/>
        </p:nvPicPr>
        <p:blipFill>
          <a:blip r:embed="rId4"/>
          <a:stretch>
            <a:fillRect/>
          </a:stretch>
        </p:blipFill>
        <p:spPr>
          <a:xfrm>
            <a:off x="9302053" y="1860200"/>
            <a:ext cx="2632243" cy="727000"/>
          </a:xfrm>
          <a:prstGeom prst="rect">
            <a:avLst/>
          </a:prstGeom>
        </p:spPr>
      </p:pic>
      <p:pic>
        <p:nvPicPr>
          <p:cNvPr id="7" name="Picture 6">
            <a:extLst>
              <a:ext uri="{FF2B5EF4-FFF2-40B4-BE49-F238E27FC236}">
                <a16:creationId xmlns:a16="http://schemas.microsoft.com/office/drawing/2014/main" id="{0C287403-C542-B841-BBC7-881C37C8F92D}"/>
              </a:ext>
            </a:extLst>
          </p:cNvPr>
          <p:cNvPicPr>
            <a:picLocks noChangeAspect="1"/>
          </p:cNvPicPr>
          <p:nvPr/>
        </p:nvPicPr>
        <p:blipFill>
          <a:blip r:embed="rId5"/>
          <a:stretch>
            <a:fillRect/>
          </a:stretch>
        </p:blipFill>
        <p:spPr>
          <a:xfrm>
            <a:off x="7391401" y="1870772"/>
            <a:ext cx="1740451" cy="746478"/>
          </a:xfrm>
          <a:prstGeom prst="rect">
            <a:avLst/>
          </a:prstGeom>
        </p:spPr>
      </p:pic>
      <p:sp>
        <p:nvSpPr>
          <p:cNvPr id="11" name="内容占位符 3">
            <a:extLst>
              <a:ext uri="{FF2B5EF4-FFF2-40B4-BE49-F238E27FC236}">
                <a16:creationId xmlns:a16="http://schemas.microsoft.com/office/drawing/2014/main" id="{E41A380D-02A1-C34B-BA36-24839E40A362}"/>
              </a:ext>
            </a:extLst>
          </p:cNvPr>
          <p:cNvSpPr txBox="1">
            <a:spLocks/>
          </p:cNvSpPr>
          <p:nvPr/>
        </p:nvSpPr>
        <p:spPr>
          <a:xfrm>
            <a:off x="76200" y="1466051"/>
            <a:ext cx="6611039" cy="4975909"/>
          </a:xfrm>
          <a:prstGeom prst="rect">
            <a:avLst/>
          </a:prstGeom>
        </p:spPr>
        <p:txBody>
          <a:bodyPr vert="horz" lIns="0" tIns="0" rIns="0" bIns="0" rtlCol="0" anchor="t">
            <a:normAutofit fontScale="92500" lnSpcReduction="10000"/>
          </a:bodyPr>
          <a:lstStyle>
            <a:lvl1pPr marL="0" indent="0" algn="l" defTabSz="914171"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086" indent="-184105" algn="l" defTabSz="914171"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353" indent="-169820" algn="l" defTabSz="914171"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720" indent="-166646" algn="l" defTabSz="914171"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714" indent="-138079" algn="l" defTabSz="914171"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43" indent="-228543" algn="l" defTabSz="914171"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634" indent="-228543" algn="l" defTabSz="914171"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77" indent="-166646" algn="l" defTabSz="914171"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92" indent="-284092" algn="l" defTabSz="914171"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457063" marR="0" lvl="1" indent="0" algn="l" defTabSz="914171" rtl="0" eaLnBrk="1" fontAlgn="auto" latinLnBrk="0" hangingPunct="1">
              <a:lnSpc>
                <a:spcPct val="100000"/>
              </a:lnSpc>
              <a:spcBef>
                <a:spcPts val="300"/>
              </a:spcBef>
              <a:spcAft>
                <a:spcPts val="0"/>
              </a:spcAft>
              <a:buClr>
                <a:srgbClr val="3F3F3F"/>
              </a:buClr>
              <a:buSzPct val="90000"/>
              <a:buFont typeface="Arial" panose="020B0604020202020204" pitchFamily="34" charset="0"/>
              <a:buNone/>
              <a:tabLst/>
              <a:defRPr/>
            </a:pPr>
            <a:r>
              <a:rPr kumimoji="0" lang="en-US" altLang="zh-CN" sz="2000" b="1"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Vision</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Industry level federated learning framework with out-of-box usability</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Enable data collaboration with data protection regulation compliance</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endPar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171" rtl="0" eaLnBrk="1" fontAlgn="auto" latinLnBrk="0" hangingPunct="1">
              <a:lnSpc>
                <a:spcPct val="100000"/>
              </a:lnSpc>
              <a:spcBef>
                <a:spcPts val="1800"/>
              </a:spcBef>
              <a:spcAft>
                <a:spcPts val="0"/>
              </a:spcAft>
              <a:buClr>
                <a:srgbClr val="717074">
                  <a:lumMod val="60000"/>
                  <a:lumOff val="40000"/>
                </a:srgbClr>
              </a:buClr>
              <a:buSzPct val="90000"/>
              <a:buFont typeface="Arial" panose="020B0604020202020204" pitchFamily="34" charset="0"/>
              <a:buNone/>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2000" b="1"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Background</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Initiated by WeBank, the first internet bank in China</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Donated</a:t>
            </a:r>
            <a:r>
              <a:rPr kumimoji="0" lang="zh-CN" altLang="en-US"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to Linux Foundation in June 2019</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hlinkClick r:id="rId6"/>
              </a:rPr>
              <a:t>https://github.com/FederatedAI/FATE</a:t>
            </a:r>
            <a:endPar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hlinkClick r:id="rId7"/>
              </a:rPr>
              <a:t>https://FedAI.org</a:t>
            </a:r>
            <a:endPar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endPar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171" rtl="0" eaLnBrk="1" fontAlgn="auto" latinLnBrk="0" hangingPunct="1">
              <a:lnSpc>
                <a:spcPct val="100000"/>
              </a:lnSpc>
              <a:spcBef>
                <a:spcPts val="1800"/>
              </a:spcBef>
              <a:spcAft>
                <a:spcPts val="0"/>
              </a:spcAft>
              <a:buClr>
                <a:srgbClr val="717074">
                  <a:lumMod val="60000"/>
                  <a:lumOff val="40000"/>
                </a:srgbClr>
              </a:buClr>
              <a:buSzPct val="90000"/>
              <a:buFont typeface="Arial" panose="020B0604020202020204" pitchFamily="34" charset="0"/>
              <a:buNone/>
              <a:tabLst/>
              <a:defRPr/>
            </a:pPr>
            <a:r>
              <a:rPr kumimoji="0" lang="en-US" altLang="zh-CN" sz="2000" b="1"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       VMware OSS contribution</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Deployment using container and Kubernetes</a:t>
            </a:r>
          </a:p>
          <a:p>
            <a:pPr marL="744353" marR="0" lvl="2" indent="-169820" algn="l" defTabSz="914171" rtl="0" eaLnBrk="1" fontAlgn="auto" latinLnBrk="0" hangingPunct="1">
              <a:lnSpc>
                <a:spcPct val="100000"/>
              </a:lnSpc>
              <a:spcBef>
                <a:spcPts val="300"/>
              </a:spcBef>
              <a:spcAft>
                <a:spcPts val="0"/>
              </a:spcAft>
              <a:buClr>
                <a:srgbClr val="3F3F3F"/>
              </a:buClr>
              <a:buSzPct val="90000"/>
              <a:buFont typeface="Camphor Std" panose="020B0504030404020204" pitchFamily="34" charset="0"/>
              <a:buChar char="–"/>
              <a:tabLst/>
              <a:defRPr/>
            </a:pPr>
            <a:r>
              <a:rPr kumimoji="0" lang="en-US" altLang="zh-CN" sz="2000" b="0" i="0" u="none" strike="noStrike" kern="1200" cap="none" spc="0" normalizeH="0" baseline="0" noProof="0" dirty="0">
                <a:ln>
                  <a:noFill/>
                </a:ln>
                <a:solidFill>
                  <a:srgbClr val="717074"/>
                </a:solidFill>
                <a:effectLst/>
                <a:uLnTx/>
                <a:uFillTx/>
                <a:latin typeface="Arial" panose="020B0604020202020204" pitchFamily="34" charset="0"/>
                <a:ea typeface="微软雅黑" panose="020B0503020204020204" pitchFamily="34" charset="-122"/>
                <a:cs typeface="Arial" panose="020B0604020202020204" pitchFamily="34" charset="0"/>
              </a:rPr>
              <a:t>Partnership with community members</a:t>
            </a:r>
          </a:p>
        </p:txBody>
      </p:sp>
    </p:spTree>
    <p:extLst>
      <p:ext uri="{BB962C8B-B14F-4D97-AF65-F5344CB8AC3E}">
        <p14:creationId xmlns:p14="http://schemas.microsoft.com/office/powerpoint/2010/main" val="7928171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58506-044E-5D48-A7DC-4030D3BAF63A}"/>
              </a:ext>
            </a:extLst>
          </p:cNvPr>
          <p:cNvPicPr>
            <a:picLocks noChangeAspect="1"/>
          </p:cNvPicPr>
          <p:nvPr/>
        </p:nvPicPr>
        <p:blipFill>
          <a:blip r:embed="rId2"/>
          <a:stretch>
            <a:fillRect/>
          </a:stretch>
        </p:blipFill>
        <p:spPr>
          <a:xfrm>
            <a:off x="4914089" y="1449035"/>
            <a:ext cx="7107494" cy="4701394"/>
          </a:xfrm>
          <a:prstGeom prst="rect">
            <a:avLst/>
          </a:prstGeom>
        </p:spPr>
      </p:pic>
      <p:sp>
        <p:nvSpPr>
          <p:cNvPr id="529" name="标题 1"/>
          <p:cNvSpPr txBox="1">
            <a:spLocks noGrp="1"/>
          </p:cNvSpPr>
          <p:nvPr>
            <p:ph type="title"/>
          </p:nvPr>
        </p:nvSpPr>
        <p:spPr>
          <a:prstGeom prst="rect">
            <a:avLst/>
          </a:prstGeom>
        </p:spPr>
        <p:txBody>
          <a:bodyPr/>
          <a:lstStyle/>
          <a:p>
            <a:r>
              <a:rPr lang="en-US" dirty="0">
                <a:solidFill>
                  <a:schemeClr val="bg1"/>
                </a:solidFill>
                <a:latin typeface="微软雅黑"/>
                <a:ea typeface="微软雅黑"/>
                <a:cs typeface="微软雅黑"/>
                <a:sym typeface="微软雅黑"/>
              </a:rPr>
              <a:t>FATE deployment (single party)</a:t>
            </a:r>
            <a:endParaRPr dirty="0">
              <a:solidFill>
                <a:schemeClr val="bg1"/>
              </a:solidFill>
            </a:endParaRPr>
          </a:p>
        </p:txBody>
      </p:sp>
      <p:sp>
        <p:nvSpPr>
          <p:cNvPr id="2" name="Text Placeholder 1">
            <a:extLst>
              <a:ext uri="{FF2B5EF4-FFF2-40B4-BE49-F238E27FC236}">
                <a16:creationId xmlns:a16="http://schemas.microsoft.com/office/drawing/2014/main" id="{11A80D58-39F9-9D46-A94C-511CDEF5A474}"/>
              </a:ext>
            </a:extLst>
          </p:cNvPr>
          <p:cNvSpPr>
            <a:spLocks noGrp="1"/>
          </p:cNvSpPr>
          <p:nvPr>
            <p:ph type="body" idx="1"/>
          </p:nvPr>
        </p:nvSpPr>
        <p:spPr>
          <a:xfrm>
            <a:off x="263207" y="2225407"/>
            <a:ext cx="4385911" cy="3503364"/>
          </a:xfrm>
        </p:spPr>
        <p:txBody>
          <a:bodyPr>
            <a:normAutofit/>
          </a:bodyPr>
          <a:lstStyle/>
          <a:p>
            <a:r>
              <a:rPr lang="en-US" altLang="zh-CN" sz="2000" dirty="0"/>
              <a:t>Distributed system, dependency of various packages</a:t>
            </a:r>
          </a:p>
          <a:p>
            <a:r>
              <a:rPr lang="en-US" altLang="zh-CN" sz="2000" dirty="0"/>
              <a:t>At least one FATE instance for a party</a:t>
            </a:r>
          </a:p>
          <a:p>
            <a:r>
              <a:rPr lang="en-US" altLang="zh-CN" sz="2000" dirty="0"/>
              <a:t>Interaction btw different parties</a:t>
            </a:r>
          </a:p>
          <a:p>
            <a:r>
              <a:rPr lang="en-US" altLang="zh-CN" sz="2000" dirty="0"/>
              <a:t>The need to scale some components</a:t>
            </a:r>
          </a:p>
          <a:p>
            <a:endParaRPr lang="en-US" sz="2000" dirty="0"/>
          </a:p>
        </p:txBody>
      </p:sp>
    </p:spTree>
    <p:extLst>
      <p:ext uri="{BB962C8B-B14F-4D97-AF65-F5344CB8AC3E}">
        <p14:creationId xmlns:p14="http://schemas.microsoft.com/office/powerpoint/2010/main" val="206193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标题 1"/>
          <p:cNvSpPr txBox="1">
            <a:spLocks noGrp="1"/>
          </p:cNvSpPr>
          <p:nvPr>
            <p:ph type="title"/>
          </p:nvPr>
        </p:nvSpPr>
        <p:spPr>
          <a:prstGeom prst="rect">
            <a:avLst/>
          </a:prstGeom>
        </p:spPr>
        <p:txBody>
          <a:bodyPr/>
          <a:lstStyle/>
          <a:p>
            <a:r>
              <a:rPr lang="en-US" dirty="0">
                <a:latin typeface="微软雅黑"/>
                <a:ea typeface="微软雅黑"/>
                <a:cs typeface="微软雅黑"/>
                <a:sym typeface="微软雅黑"/>
              </a:rPr>
              <a:t>FATE deployment of multiple parties</a:t>
            </a:r>
            <a:endParaRPr dirty="0"/>
          </a:p>
        </p:txBody>
      </p:sp>
      <p:pic>
        <p:nvPicPr>
          <p:cNvPr id="13" name="Picture 12">
            <a:extLst>
              <a:ext uri="{FF2B5EF4-FFF2-40B4-BE49-F238E27FC236}">
                <a16:creationId xmlns:a16="http://schemas.microsoft.com/office/drawing/2014/main" id="{34DAB61B-1515-3F42-A972-4B238482B446}"/>
              </a:ext>
            </a:extLst>
          </p:cNvPr>
          <p:cNvPicPr>
            <a:picLocks noChangeAspect="1"/>
          </p:cNvPicPr>
          <p:nvPr/>
        </p:nvPicPr>
        <p:blipFill>
          <a:blip r:embed="rId2"/>
          <a:stretch>
            <a:fillRect/>
          </a:stretch>
        </p:blipFill>
        <p:spPr>
          <a:xfrm>
            <a:off x="2469932" y="1489638"/>
            <a:ext cx="6977347" cy="5105602"/>
          </a:xfrm>
          <a:prstGeom prst="rect">
            <a:avLst/>
          </a:prstGeom>
        </p:spPr>
      </p:pic>
    </p:spTree>
    <p:extLst>
      <p:ext uri="{BB962C8B-B14F-4D97-AF65-F5344CB8AC3E}">
        <p14:creationId xmlns:p14="http://schemas.microsoft.com/office/powerpoint/2010/main" val="80713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标题 1"/>
          <p:cNvSpPr txBox="1">
            <a:spLocks noGrp="1"/>
          </p:cNvSpPr>
          <p:nvPr>
            <p:ph type="title"/>
          </p:nvPr>
        </p:nvSpPr>
        <p:spPr>
          <a:prstGeom prst="rect">
            <a:avLst/>
          </a:prstGeom>
        </p:spPr>
        <p:txBody>
          <a:bodyPr>
            <a:noAutofit/>
          </a:bodyPr>
          <a:lstStyle/>
          <a:p>
            <a:r>
              <a:rPr lang="en-US" sz="3200" dirty="0">
                <a:latin typeface="微软雅黑"/>
                <a:ea typeface="微软雅黑"/>
                <a:cs typeface="微软雅黑"/>
                <a:sym typeface="微软雅黑"/>
              </a:rPr>
              <a:t>KubeFATE: Harbor</a:t>
            </a:r>
            <a:r>
              <a:rPr lang="en-US" altLang="zh-CN" sz="3200" dirty="0">
                <a:latin typeface="微软雅黑"/>
                <a:ea typeface="微软雅黑"/>
                <a:cs typeface="微软雅黑"/>
                <a:sym typeface="微软雅黑"/>
              </a:rPr>
              <a:t> integration with FATE</a:t>
            </a:r>
            <a:endParaRPr sz="3200" dirty="0"/>
          </a:p>
        </p:txBody>
      </p:sp>
      <p:sp>
        <p:nvSpPr>
          <p:cNvPr id="34" name="Rounded Rectangle 33">
            <a:extLst>
              <a:ext uri="{FF2B5EF4-FFF2-40B4-BE49-F238E27FC236}">
                <a16:creationId xmlns:a16="http://schemas.microsoft.com/office/drawing/2014/main" id="{5E05F01B-87FF-0B4C-BE4A-2C438893D84D}"/>
              </a:ext>
            </a:extLst>
          </p:cNvPr>
          <p:cNvSpPr/>
          <p:nvPr/>
        </p:nvSpPr>
        <p:spPr>
          <a:xfrm>
            <a:off x="2428963" y="5747922"/>
            <a:ext cx="1957328"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Worker 1</a:t>
            </a:r>
          </a:p>
        </p:txBody>
      </p:sp>
      <p:sp>
        <p:nvSpPr>
          <p:cNvPr id="35" name="Rounded Rectangle 34">
            <a:extLst>
              <a:ext uri="{FF2B5EF4-FFF2-40B4-BE49-F238E27FC236}">
                <a16:creationId xmlns:a16="http://schemas.microsoft.com/office/drawing/2014/main" id="{E266C59E-B06D-7B45-A40B-27E04EED4779}"/>
              </a:ext>
            </a:extLst>
          </p:cNvPr>
          <p:cNvSpPr/>
          <p:nvPr/>
        </p:nvSpPr>
        <p:spPr>
          <a:xfrm>
            <a:off x="4705021" y="5729989"/>
            <a:ext cx="1957329"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Worker 2</a:t>
            </a:r>
          </a:p>
        </p:txBody>
      </p:sp>
      <p:sp>
        <p:nvSpPr>
          <p:cNvPr id="36" name="Rounded Rectangle 35">
            <a:extLst>
              <a:ext uri="{FF2B5EF4-FFF2-40B4-BE49-F238E27FC236}">
                <a16:creationId xmlns:a16="http://schemas.microsoft.com/office/drawing/2014/main" id="{3AD48137-8D90-C540-ABC3-AA8FCC47C768}"/>
              </a:ext>
            </a:extLst>
          </p:cNvPr>
          <p:cNvSpPr/>
          <p:nvPr/>
        </p:nvSpPr>
        <p:spPr>
          <a:xfrm>
            <a:off x="6935799" y="5718749"/>
            <a:ext cx="1500810"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Worker 3 x n</a:t>
            </a:r>
          </a:p>
        </p:txBody>
      </p:sp>
      <p:sp>
        <p:nvSpPr>
          <p:cNvPr id="37" name="Rounded Rectangle 36">
            <a:extLst>
              <a:ext uri="{FF2B5EF4-FFF2-40B4-BE49-F238E27FC236}">
                <a16:creationId xmlns:a16="http://schemas.microsoft.com/office/drawing/2014/main" id="{AC7CE9D7-99DC-B04A-A324-5241B977DA32}"/>
              </a:ext>
            </a:extLst>
          </p:cNvPr>
          <p:cNvSpPr/>
          <p:nvPr/>
        </p:nvSpPr>
        <p:spPr>
          <a:xfrm>
            <a:off x="8681773" y="5729989"/>
            <a:ext cx="1368863"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Worker 4</a:t>
            </a:r>
          </a:p>
        </p:txBody>
      </p:sp>
      <p:sp>
        <p:nvSpPr>
          <p:cNvPr id="38" name="Rounded Rectangle 37">
            <a:extLst>
              <a:ext uri="{FF2B5EF4-FFF2-40B4-BE49-F238E27FC236}">
                <a16:creationId xmlns:a16="http://schemas.microsoft.com/office/drawing/2014/main" id="{769CC62F-D598-E042-9C9C-14C2B7572C02}"/>
              </a:ext>
            </a:extLst>
          </p:cNvPr>
          <p:cNvSpPr/>
          <p:nvPr/>
        </p:nvSpPr>
        <p:spPr>
          <a:xfrm>
            <a:off x="10350191" y="5718749"/>
            <a:ext cx="1622115"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Worker 5</a:t>
            </a:r>
          </a:p>
        </p:txBody>
      </p:sp>
      <p:sp>
        <p:nvSpPr>
          <p:cNvPr id="39" name="Rounded Rectangle 38">
            <a:extLst>
              <a:ext uri="{FF2B5EF4-FFF2-40B4-BE49-F238E27FC236}">
                <a16:creationId xmlns:a16="http://schemas.microsoft.com/office/drawing/2014/main" id="{0D5DE5F2-E46C-604A-9428-B2BA667A835F}"/>
              </a:ext>
            </a:extLst>
          </p:cNvPr>
          <p:cNvSpPr/>
          <p:nvPr/>
        </p:nvSpPr>
        <p:spPr>
          <a:xfrm>
            <a:off x="2458781" y="5085891"/>
            <a:ext cx="1091894" cy="525118"/>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Federation</a:t>
            </a:r>
          </a:p>
        </p:txBody>
      </p:sp>
      <p:sp>
        <p:nvSpPr>
          <p:cNvPr id="40" name="Rounded Rectangle 39">
            <a:extLst>
              <a:ext uri="{FF2B5EF4-FFF2-40B4-BE49-F238E27FC236}">
                <a16:creationId xmlns:a16="http://schemas.microsoft.com/office/drawing/2014/main" id="{F8B0FA0F-2A28-C048-BEB8-E3036CB5430B}"/>
              </a:ext>
            </a:extLst>
          </p:cNvPr>
          <p:cNvSpPr/>
          <p:nvPr/>
        </p:nvSpPr>
        <p:spPr>
          <a:xfrm>
            <a:off x="3595022" y="5085891"/>
            <a:ext cx="732182" cy="525119"/>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Proxy</a:t>
            </a:r>
          </a:p>
        </p:txBody>
      </p:sp>
      <p:sp>
        <p:nvSpPr>
          <p:cNvPr id="41" name="Rounded Rectangle 40">
            <a:extLst>
              <a:ext uri="{FF2B5EF4-FFF2-40B4-BE49-F238E27FC236}">
                <a16:creationId xmlns:a16="http://schemas.microsoft.com/office/drawing/2014/main" id="{4A195507-A599-9C4E-9902-AF8C6C424713}"/>
              </a:ext>
            </a:extLst>
          </p:cNvPr>
          <p:cNvSpPr/>
          <p:nvPr/>
        </p:nvSpPr>
        <p:spPr>
          <a:xfrm>
            <a:off x="5939688" y="5084625"/>
            <a:ext cx="593691" cy="525119"/>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Roll</a:t>
            </a:r>
          </a:p>
        </p:txBody>
      </p:sp>
      <p:sp>
        <p:nvSpPr>
          <p:cNvPr id="42" name="Rounded Rectangle 41">
            <a:extLst>
              <a:ext uri="{FF2B5EF4-FFF2-40B4-BE49-F238E27FC236}">
                <a16:creationId xmlns:a16="http://schemas.microsoft.com/office/drawing/2014/main" id="{9E8D68A3-A4BF-044C-8512-5124D0FD09A6}"/>
              </a:ext>
            </a:extLst>
          </p:cNvPr>
          <p:cNvSpPr/>
          <p:nvPr/>
        </p:nvSpPr>
        <p:spPr>
          <a:xfrm>
            <a:off x="4865167" y="5085891"/>
            <a:ext cx="913282" cy="525118"/>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Meta service</a:t>
            </a:r>
          </a:p>
        </p:txBody>
      </p:sp>
      <p:sp>
        <p:nvSpPr>
          <p:cNvPr id="43" name="Rounded Rectangle 42">
            <a:extLst>
              <a:ext uri="{FF2B5EF4-FFF2-40B4-BE49-F238E27FC236}">
                <a16:creationId xmlns:a16="http://schemas.microsoft.com/office/drawing/2014/main" id="{FD1D06CB-8BE5-6D4C-9237-17878944705F}"/>
              </a:ext>
            </a:extLst>
          </p:cNvPr>
          <p:cNvSpPr/>
          <p:nvPr/>
        </p:nvSpPr>
        <p:spPr>
          <a:xfrm>
            <a:off x="7216617" y="5083714"/>
            <a:ext cx="950845" cy="525119"/>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Egg x n</a:t>
            </a:r>
          </a:p>
        </p:txBody>
      </p:sp>
      <p:sp>
        <p:nvSpPr>
          <p:cNvPr id="44" name="Rounded Rectangle 43">
            <a:extLst>
              <a:ext uri="{FF2B5EF4-FFF2-40B4-BE49-F238E27FC236}">
                <a16:creationId xmlns:a16="http://schemas.microsoft.com/office/drawing/2014/main" id="{A91D8AE9-34A2-134E-AF86-AA8CCC8417F6}"/>
              </a:ext>
            </a:extLst>
          </p:cNvPr>
          <p:cNvSpPr/>
          <p:nvPr/>
        </p:nvSpPr>
        <p:spPr>
          <a:xfrm>
            <a:off x="8799882" y="5083714"/>
            <a:ext cx="1085975" cy="525118"/>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Serving</a:t>
            </a:r>
          </a:p>
        </p:txBody>
      </p:sp>
      <p:sp>
        <p:nvSpPr>
          <p:cNvPr id="45" name="Rounded Rectangle 44">
            <a:extLst>
              <a:ext uri="{FF2B5EF4-FFF2-40B4-BE49-F238E27FC236}">
                <a16:creationId xmlns:a16="http://schemas.microsoft.com/office/drawing/2014/main" id="{A99617E6-A311-224B-A755-C79DC4DEFF5B}"/>
              </a:ext>
            </a:extLst>
          </p:cNvPr>
          <p:cNvSpPr/>
          <p:nvPr/>
        </p:nvSpPr>
        <p:spPr>
          <a:xfrm>
            <a:off x="11172053" y="5083714"/>
            <a:ext cx="758559" cy="525118"/>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Fate-Flow</a:t>
            </a:r>
          </a:p>
        </p:txBody>
      </p:sp>
      <p:sp>
        <p:nvSpPr>
          <p:cNvPr id="46" name="Rounded Rectangle 45">
            <a:extLst>
              <a:ext uri="{FF2B5EF4-FFF2-40B4-BE49-F238E27FC236}">
                <a16:creationId xmlns:a16="http://schemas.microsoft.com/office/drawing/2014/main" id="{BA0D011E-6248-774F-B0A9-0DFC7EEC9AEC}"/>
              </a:ext>
            </a:extLst>
          </p:cNvPr>
          <p:cNvSpPr/>
          <p:nvPr/>
        </p:nvSpPr>
        <p:spPr>
          <a:xfrm>
            <a:off x="997414" y="5747922"/>
            <a:ext cx="1187047" cy="525118"/>
          </a:xfrm>
          <a:prstGeom prst="roundRect">
            <a:avLst/>
          </a:prstGeom>
          <a:solidFill>
            <a:srgbClr val="FFC000"/>
          </a:solidFill>
          <a:ln w="9525" cap="flat" cmpd="sng" algn="ctr">
            <a:solidFill>
              <a:srgbClr val="0095D3">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F3F3F"/>
                </a:solidFill>
                <a:effectLst/>
                <a:uLnTx/>
                <a:uFillTx/>
                <a:latin typeface="Metropolis"/>
                <a:ea typeface="+mn-ea"/>
                <a:cs typeface="+mn-cs"/>
                <a:sym typeface="等线"/>
              </a:rPr>
              <a:t>Master</a:t>
            </a:r>
          </a:p>
        </p:txBody>
      </p:sp>
      <p:sp>
        <p:nvSpPr>
          <p:cNvPr id="47" name="Rounded Rectangle 46">
            <a:extLst>
              <a:ext uri="{FF2B5EF4-FFF2-40B4-BE49-F238E27FC236}">
                <a16:creationId xmlns:a16="http://schemas.microsoft.com/office/drawing/2014/main" id="{ECEF47E3-E4F6-4942-88C9-F72236E07CF6}"/>
              </a:ext>
            </a:extLst>
          </p:cNvPr>
          <p:cNvSpPr/>
          <p:nvPr/>
        </p:nvSpPr>
        <p:spPr>
          <a:xfrm>
            <a:off x="760688" y="4833396"/>
            <a:ext cx="11352428" cy="1684790"/>
          </a:xfrm>
          <a:prstGeom prst="roundRect">
            <a:avLst/>
          </a:prstGeom>
          <a:noFill/>
          <a:ln w="19050" cap="flat" cmpd="sng" algn="ctr">
            <a:solidFill>
              <a:srgbClr val="6DB33F">
                <a:lumMod val="75000"/>
              </a:srgbClr>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Metropolis"/>
              <a:ea typeface="+mn-ea"/>
              <a:cs typeface="+mn-cs"/>
              <a:sym typeface="等线"/>
            </a:endParaRPr>
          </a:p>
        </p:txBody>
      </p:sp>
      <p:sp>
        <p:nvSpPr>
          <p:cNvPr id="48" name="Rounded Rectangle 47">
            <a:extLst>
              <a:ext uri="{FF2B5EF4-FFF2-40B4-BE49-F238E27FC236}">
                <a16:creationId xmlns:a16="http://schemas.microsoft.com/office/drawing/2014/main" id="{5B371912-4A43-804C-9696-7C6E39E0DBBA}"/>
              </a:ext>
            </a:extLst>
          </p:cNvPr>
          <p:cNvSpPr/>
          <p:nvPr/>
        </p:nvSpPr>
        <p:spPr>
          <a:xfrm>
            <a:off x="10350191" y="5083714"/>
            <a:ext cx="758559" cy="525118"/>
          </a:xfrm>
          <a:prstGeom prst="roundRect">
            <a:avLst/>
          </a:prstGeom>
          <a:solidFill>
            <a:srgbClr val="0095D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opolis"/>
                <a:ea typeface="+mn-ea"/>
                <a:cs typeface="+mn-cs"/>
                <a:sym typeface="等线"/>
              </a:rPr>
              <a:t>Board</a:t>
            </a:r>
          </a:p>
        </p:txBody>
      </p:sp>
      <p:pic>
        <p:nvPicPr>
          <p:cNvPr id="3" name="Picture 2">
            <a:extLst>
              <a:ext uri="{FF2B5EF4-FFF2-40B4-BE49-F238E27FC236}">
                <a16:creationId xmlns:a16="http://schemas.microsoft.com/office/drawing/2014/main" id="{82519057-A274-A342-BA94-AE409577FD62}"/>
              </a:ext>
            </a:extLst>
          </p:cNvPr>
          <p:cNvPicPr>
            <a:picLocks noChangeAspect="1"/>
          </p:cNvPicPr>
          <p:nvPr/>
        </p:nvPicPr>
        <p:blipFill>
          <a:blip r:embed="rId2"/>
          <a:stretch>
            <a:fillRect/>
          </a:stretch>
        </p:blipFill>
        <p:spPr>
          <a:xfrm>
            <a:off x="8577244" y="2811332"/>
            <a:ext cx="1296524" cy="1255234"/>
          </a:xfrm>
          <a:prstGeom prst="rect">
            <a:avLst/>
          </a:prstGeom>
        </p:spPr>
      </p:pic>
      <p:cxnSp>
        <p:nvCxnSpPr>
          <p:cNvPr id="50" name="Straight Arrow Connector 49">
            <a:extLst>
              <a:ext uri="{FF2B5EF4-FFF2-40B4-BE49-F238E27FC236}">
                <a16:creationId xmlns:a16="http://schemas.microsoft.com/office/drawing/2014/main" id="{E987CD8F-3783-8C45-8DB7-ABBBD7DA6B4C}"/>
              </a:ext>
            </a:extLst>
          </p:cNvPr>
          <p:cNvCxnSpPr>
            <a:cxnSpLocks/>
          </p:cNvCxnSpPr>
          <p:nvPr/>
        </p:nvCxnSpPr>
        <p:spPr>
          <a:xfrm flipH="1">
            <a:off x="5910720" y="4094588"/>
            <a:ext cx="2747095" cy="863250"/>
          </a:xfrm>
          <a:prstGeom prst="straightConnector1">
            <a:avLst/>
          </a:prstGeom>
          <a:noFill/>
          <a:ln w="2222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EDAEC303-5227-F54B-89C3-7F5FE90B3CA0}"/>
              </a:ext>
            </a:extLst>
          </p:cNvPr>
          <p:cNvCxnSpPr>
            <a:cxnSpLocks/>
          </p:cNvCxnSpPr>
          <p:nvPr/>
        </p:nvCxnSpPr>
        <p:spPr>
          <a:xfrm flipH="1">
            <a:off x="7893271" y="4156192"/>
            <a:ext cx="1046761" cy="789435"/>
          </a:xfrm>
          <a:prstGeom prst="straightConnector1">
            <a:avLst/>
          </a:prstGeom>
          <a:noFill/>
          <a:ln w="2222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36F346DE-2D41-3C47-A71C-208B9E06AF30}"/>
              </a:ext>
            </a:extLst>
          </p:cNvPr>
          <p:cNvCxnSpPr>
            <a:cxnSpLocks/>
          </p:cNvCxnSpPr>
          <p:nvPr/>
        </p:nvCxnSpPr>
        <p:spPr>
          <a:xfrm>
            <a:off x="9335311" y="4143665"/>
            <a:ext cx="226747" cy="785429"/>
          </a:xfrm>
          <a:prstGeom prst="straightConnector1">
            <a:avLst/>
          </a:prstGeom>
          <a:noFill/>
          <a:ln w="2222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6E6F4C7C-DAB5-6149-93F4-B0DE55F72EFF}"/>
              </a:ext>
            </a:extLst>
          </p:cNvPr>
          <p:cNvCxnSpPr>
            <a:cxnSpLocks/>
          </p:cNvCxnSpPr>
          <p:nvPr/>
        </p:nvCxnSpPr>
        <p:spPr>
          <a:xfrm flipH="1">
            <a:off x="3675834" y="3947511"/>
            <a:ext cx="4760775" cy="983425"/>
          </a:xfrm>
          <a:prstGeom prst="straightConnector1">
            <a:avLst/>
          </a:prstGeom>
          <a:noFill/>
          <a:ln w="2222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474D698A-8649-8E43-99F9-33EECABA894D}"/>
              </a:ext>
            </a:extLst>
          </p:cNvPr>
          <p:cNvCxnSpPr>
            <a:cxnSpLocks/>
          </p:cNvCxnSpPr>
          <p:nvPr/>
        </p:nvCxnSpPr>
        <p:spPr>
          <a:xfrm>
            <a:off x="9663757" y="4094588"/>
            <a:ext cx="1228944" cy="788148"/>
          </a:xfrm>
          <a:prstGeom prst="straightConnector1">
            <a:avLst/>
          </a:prstGeom>
          <a:noFill/>
          <a:ln w="2222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519" name="Picture 518">
            <a:extLst>
              <a:ext uri="{FF2B5EF4-FFF2-40B4-BE49-F238E27FC236}">
                <a16:creationId xmlns:a16="http://schemas.microsoft.com/office/drawing/2014/main" id="{48574005-79AD-7A42-8986-848F7A9B1052}"/>
              </a:ext>
            </a:extLst>
          </p:cNvPr>
          <p:cNvPicPr>
            <a:picLocks noChangeAspect="1"/>
          </p:cNvPicPr>
          <p:nvPr/>
        </p:nvPicPr>
        <p:blipFill>
          <a:blip r:embed="rId3">
            <a:clrChange>
              <a:clrFrom>
                <a:srgbClr val="E7E7E7"/>
              </a:clrFrom>
              <a:clrTo>
                <a:srgbClr val="E7E7E7">
                  <a:alpha val="0"/>
                </a:srgbClr>
              </a:clrTo>
            </a:clrChange>
          </a:blip>
          <a:stretch>
            <a:fillRect/>
          </a:stretch>
        </p:blipFill>
        <p:spPr>
          <a:xfrm>
            <a:off x="8577244" y="1276432"/>
            <a:ext cx="1296524" cy="504457"/>
          </a:xfrm>
          <a:prstGeom prst="rect">
            <a:avLst/>
          </a:prstGeom>
        </p:spPr>
      </p:pic>
      <p:cxnSp>
        <p:nvCxnSpPr>
          <p:cNvPr id="530" name="Straight Arrow Connector 529">
            <a:extLst>
              <a:ext uri="{FF2B5EF4-FFF2-40B4-BE49-F238E27FC236}">
                <a16:creationId xmlns:a16="http://schemas.microsoft.com/office/drawing/2014/main" id="{9694B78C-0568-E042-A8EE-9CCE1F937C62}"/>
              </a:ext>
            </a:extLst>
          </p:cNvPr>
          <p:cNvCxnSpPr>
            <a:cxnSpLocks/>
            <a:endCxn id="519" idx="2"/>
          </p:cNvCxnSpPr>
          <p:nvPr/>
        </p:nvCxnSpPr>
        <p:spPr>
          <a:xfrm flipH="1" flipV="1">
            <a:off x="9225506" y="1780889"/>
            <a:ext cx="3852" cy="1030444"/>
          </a:xfrm>
          <a:prstGeom prst="straightConnector1">
            <a:avLst/>
          </a:prstGeom>
          <a:noFill/>
          <a:ln w="73025"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85" name="Text Placeholder 1">
            <a:extLst>
              <a:ext uri="{FF2B5EF4-FFF2-40B4-BE49-F238E27FC236}">
                <a16:creationId xmlns:a16="http://schemas.microsoft.com/office/drawing/2014/main" id="{622E6461-1DC7-4346-83FE-A9CEE06A8F2C}"/>
              </a:ext>
            </a:extLst>
          </p:cNvPr>
          <p:cNvSpPr txBox="1">
            <a:spLocks/>
          </p:cNvSpPr>
          <p:nvPr/>
        </p:nvSpPr>
        <p:spPr>
          <a:xfrm>
            <a:off x="7686204" y="1988065"/>
            <a:ext cx="1482953" cy="689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1pPr>
            <a:lvl2pPr marL="6858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2pPr>
            <a:lvl3pPr marL="11430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3pPr>
            <a:lvl4pPr marL="16002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4pPr>
            <a:lvl5pPr marL="20574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a:lstStyle>
          <a:p>
            <a:pPr marL="0" marR="0" lvl="0"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r>
              <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rPr>
              <a:t>Scheduled image replication</a:t>
            </a:r>
          </a:p>
        </p:txBody>
      </p:sp>
      <p:sp>
        <p:nvSpPr>
          <p:cNvPr id="86" name="Text Placeholder 1">
            <a:extLst>
              <a:ext uri="{FF2B5EF4-FFF2-40B4-BE49-F238E27FC236}">
                <a16:creationId xmlns:a16="http://schemas.microsoft.com/office/drawing/2014/main" id="{AC9BA88A-8D81-0645-8A34-7192B03E4983}"/>
              </a:ext>
            </a:extLst>
          </p:cNvPr>
          <p:cNvSpPr txBox="1">
            <a:spLocks/>
          </p:cNvSpPr>
          <p:nvPr/>
        </p:nvSpPr>
        <p:spPr>
          <a:xfrm>
            <a:off x="8490669" y="4456403"/>
            <a:ext cx="1213920" cy="37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1pPr>
            <a:lvl2pPr marL="6858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2pPr>
            <a:lvl3pPr marL="11430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3pPr>
            <a:lvl4pPr marL="16002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4pPr>
            <a:lvl5pPr marL="20574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a:lstStyle>
          <a:p>
            <a:pPr marL="0" marR="0" lvl="0"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r>
              <a:rPr lang="en-US" altLang="zh-CN" sz="1600" kern="0" dirty="0"/>
              <a:t>distribution</a:t>
            </a:r>
            <a:endPar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endParaRPr>
          </a:p>
        </p:txBody>
      </p:sp>
      <p:cxnSp>
        <p:nvCxnSpPr>
          <p:cNvPr id="90" name="Straight Arrow Connector 89">
            <a:extLst>
              <a:ext uri="{FF2B5EF4-FFF2-40B4-BE49-F238E27FC236}">
                <a16:creationId xmlns:a16="http://schemas.microsoft.com/office/drawing/2014/main" id="{BB3BB2F0-DD5E-CD4C-B441-E0E0233A2923}"/>
              </a:ext>
            </a:extLst>
          </p:cNvPr>
          <p:cNvCxnSpPr>
            <a:cxnSpLocks/>
            <a:endCxn id="3" idx="3"/>
          </p:cNvCxnSpPr>
          <p:nvPr/>
        </p:nvCxnSpPr>
        <p:spPr>
          <a:xfrm flipH="1">
            <a:off x="9873768" y="3429000"/>
            <a:ext cx="476423" cy="9949"/>
          </a:xfrm>
          <a:prstGeom prst="straightConnector1">
            <a:avLst/>
          </a:prstGeom>
          <a:noFill/>
          <a:ln w="73025" cap="flat">
            <a:solidFill>
              <a:schemeClr val="accent1"/>
            </a:solidFill>
            <a:prstDash val="solid"/>
            <a:miter lim="800000"/>
            <a:headEnd type="none"/>
            <a:tailEnd type="triangle"/>
          </a:ln>
          <a:effectLst/>
          <a:sp3d/>
        </p:spPr>
        <p:style>
          <a:lnRef idx="0">
            <a:scrgbClr r="0" g="0" b="0"/>
          </a:lnRef>
          <a:fillRef idx="0">
            <a:scrgbClr r="0" g="0" b="0"/>
          </a:fillRef>
          <a:effectRef idx="0">
            <a:scrgbClr r="0" g="0" b="0"/>
          </a:effectRef>
          <a:fontRef idx="none"/>
        </p:style>
      </p:cxnSp>
      <p:sp>
        <p:nvSpPr>
          <p:cNvPr id="97" name="Text Placeholder 1">
            <a:extLst>
              <a:ext uri="{FF2B5EF4-FFF2-40B4-BE49-F238E27FC236}">
                <a16:creationId xmlns:a16="http://schemas.microsoft.com/office/drawing/2014/main" id="{0B7756A2-97D4-5C46-900A-4244F2FE8EE5}"/>
              </a:ext>
            </a:extLst>
          </p:cNvPr>
          <p:cNvSpPr txBox="1">
            <a:spLocks/>
          </p:cNvSpPr>
          <p:nvPr/>
        </p:nvSpPr>
        <p:spPr>
          <a:xfrm>
            <a:off x="10422382" y="3049633"/>
            <a:ext cx="1692323" cy="771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1pPr>
            <a:lvl2pPr marL="6858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2pPr>
            <a:lvl3pPr marL="11430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3pPr>
            <a:lvl4pPr marL="16002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4pPr>
            <a:lvl5pPr marL="20574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a:lstStyle>
          <a:p>
            <a:pPr marL="0" marR="0" lvl="0"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r>
              <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rPr>
              <a:t>Offline image and</a:t>
            </a:r>
          </a:p>
          <a:p>
            <a:pPr marL="0" marR="0" lvl="0"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r>
              <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rPr>
              <a:t>Helm  Chart</a:t>
            </a:r>
            <a:r>
              <a:rPr lang="en-US" altLang="zh-CN" sz="1600" kern="0" dirty="0"/>
              <a:t> import</a:t>
            </a:r>
            <a:endPar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endParaRPr>
          </a:p>
          <a:p>
            <a:pPr marL="457200" marR="0" lvl="1"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endParaRPr kumimoji="0" lang="en-US" sz="1600" b="0" i="0" u="none" strike="noStrike" kern="0" cap="none" spc="0" normalizeH="0" baseline="0" noProof="0" dirty="0">
              <a:ln>
                <a:noFill/>
              </a:ln>
              <a:solidFill>
                <a:srgbClr val="000000"/>
              </a:solidFill>
              <a:effectLst/>
              <a:uLnTx/>
              <a:uFillTx/>
              <a:latin typeface="思源黑体 CN Regular"/>
              <a:sym typeface="思源黑体 CN Regular"/>
            </a:endParaRPr>
          </a:p>
        </p:txBody>
      </p:sp>
      <p:sp>
        <p:nvSpPr>
          <p:cNvPr id="33" name="Text Placeholder 1">
            <a:extLst>
              <a:ext uri="{FF2B5EF4-FFF2-40B4-BE49-F238E27FC236}">
                <a16:creationId xmlns:a16="http://schemas.microsoft.com/office/drawing/2014/main" id="{4F807D30-F1C5-024D-8E01-A3187E56CA98}"/>
              </a:ext>
            </a:extLst>
          </p:cNvPr>
          <p:cNvSpPr txBox="1">
            <a:spLocks/>
          </p:cNvSpPr>
          <p:nvPr/>
        </p:nvSpPr>
        <p:spPr>
          <a:xfrm>
            <a:off x="934613" y="5185962"/>
            <a:ext cx="1482953" cy="37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1pPr>
            <a:lvl2pPr marL="6858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2pPr>
            <a:lvl3pPr marL="11430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3pPr>
            <a:lvl4pPr marL="16002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4pPr>
            <a:lvl5pPr marL="20574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a:lstStyle>
          <a:p>
            <a:pPr marL="0" marR="0" lvl="0"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r>
              <a:rPr kumimoji="0" lang="en-US" altLang="zh-CN" sz="1600" b="0" i="0" u="none" strike="noStrike" kern="0" cap="none" spc="0" normalizeH="0" baseline="0" noProof="0" dirty="0">
                <a:ln>
                  <a:noFill/>
                </a:ln>
                <a:solidFill>
                  <a:srgbClr val="000000"/>
                </a:solidFill>
                <a:effectLst/>
                <a:uLnTx/>
                <a:uFillTx/>
                <a:latin typeface="思源黑体 CN Regular"/>
                <a:sym typeface="思源黑体 CN Regular"/>
              </a:rPr>
              <a:t>Kubernetes</a:t>
            </a:r>
          </a:p>
          <a:p>
            <a:pPr marL="457200" marR="0" lvl="1" indent="0" algn="l" defTabSz="914400" rtl="0" eaLnBrk="1" fontAlgn="auto" latinLnBrk="0" hangingPunct="1">
              <a:lnSpc>
                <a:spcPct val="120000"/>
              </a:lnSpc>
              <a:spcBef>
                <a:spcPts val="1000"/>
              </a:spcBef>
              <a:spcAft>
                <a:spcPts val="0"/>
              </a:spcAft>
              <a:buClr>
                <a:srgbClr val="D80C18"/>
              </a:buClr>
              <a:buSzPct val="100000"/>
              <a:buFont typeface="Arial"/>
              <a:buNone/>
              <a:tabLst/>
              <a:defRPr/>
            </a:pPr>
            <a:endParaRPr kumimoji="0" lang="en-US" sz="1600" b="0" i="0" u="none" strike="noStrike" kern="0" cap="none" spc="0" normalizeH="0" baseline="0" noProof="0" dirty="0">
              <a:ln>
                <a:noFill/>
              </a:ln>
              <a:solidFill>
                <a:srgbClr val="000000"/>
              </a:solidFill>
              <a:effectLst/>
              <a:uLnTx/>
              <a:uFillTx/>
              <a:latin typeface="思源黑体 CN Regular"/>
              <a:sym typeface="思源黑体 CN Regular"/>
            </a:endParaRPr>
          </a:p>
        </p:txBody>
      </p:sp>
      <p:sp>
        <p:nvSpPr>
          <p:cNvPr id="61" name="Text Placeholder 1">
            <a:extLst>
              <a:ext uri="{FF2B5EF4-FFF2-40B4-BE49-F238E27FC236}">
                <a16:creationId xmlns:a16="http://schemas.microsoft.com/office/drawing/2014/main" id="{0809855A-2561-C245-A366-FB2AF36283A5}"/>
              </a:ext>
            </a:extLst>
          </p:cNvPr>
          <p:cNvSpPr txBox="1">
            <a:spLocks/>
          </p:cNvSpPr>
          <p:nvPr/>
        </p:nvSpPr>
        <p:spPr>
          <a:xfrm>
            <a:off x="403520" y="1276431"/>
            <a:ext cx="7457091" cy="3358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lnSpcReduction="10000"/>
          </a:bodyPr>
          <a:lstStyle>
            <a:lvl1pPr marL="2286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1pPr>
            <a:lvl2pPr marL="6858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2pPr>
            <a:lvl3pPr marL="11430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3pPr>
            <a:lvl4pPr marL="16002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4pPr>
            <a:lvl5pPr marL="2057400" marR="0" indent="-228600" algn="l" defTabSz="914400" rtl="0" latinLnBrk="0">
              <a:lnSpc>
                <a:spcPct val="120000"/>
              </a:lnSpc>
              <a:spcBef>
                <a:spcPts val="1000"/>
              </a:spcBef>
              <a:spcAft>
                <a:spcPts val="0"/>
              </a:spcAft>
              <a:buClr>
                <a:srgbClr val="D80C18"/>
              </a:buClr>
              <a:buSzPct val="100000"/>
              <a:buFont typeface="Arial"/>
              <a:buChar char="•"/>
              <a:tabLst/>
              <a:defRPr sz="1800" b="0" i="0" u="none" strike="noStrike" cap="none" spc="0" baseline="0">
                <a:solidFill>
                  <a:srgbClr val="000000"/>
                </a:solidFill>
                <a:uFillTx/>
                <a:latin typeface="思源黑体 CN Regular"/>
                <a:ea typeface="思源黑体 CN Regular"/>
                <a:cs typeface="思源黑体 CN Regular"/>
                <a:sym typeface="思源黑体 CN Regular"/>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a:lstStyle>
          <a:p>
            <a:pPr marL="228600" marR="0" lvl="0"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2000" b="0" i="0" u="none" strike="noStrike" kern="0" cap="none" spc="0" normalizeH="0" baseline="0" noProof="0" dirty="0">
                <a:ln>
                  <a:noFill/>
                </a:ln>
                <a:solidFill>
                  <a:srgbClr val="000000"/>
                </a:solidFill>
                <a:effectLst/>
                <a:uLnTx/>
                <a:uFillTx/>
                <a:latin typeface="思源黑体 CN Regular"/>
                <a:sym typeface="思源黑体 CN Regular"/>
              </a:rPr>
              <a:t>Containerize all FATE components</a:t>
            </a:r>
          </a:p>
          <a:p>
            <a:pPr marL="685800" marR="0" lvl="1"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No need to compile from source code</a:t>
            </a:r>
          </a:p>
          <a:p>
            <a:pPr marL="685800" marR="0" lvl="1"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Docker-compose</a:t>
            </a:r>
            <a:r>
              <a:rPr kumimoji="0" lang="zh-CN" altLang="en-US" sz="1800" b="0" i="0" u="none" strike="noStrike" kern="0" cap="none" spc="0" normalizeH="0" baseline="0" noProof="0" dirty="0">
                <a:ln>
                  <a:noFill/>
                </a:ln>
                <a:solidFill>
                  <a:srgbClr val="000000"/>
                </a:solidFill>
                <a:effectLst/>
                <a:uLnTx/>
                <a:uFillTx/>
                <a:latin typeface="思源黑体 CN Regular"/>
                <a:sym typeface="思源黑体 CN Regular"/>
              </a:rPr>
              <a:t> </a:t>
            </a: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for single node deployment</a:t>
            </a:r>
          </a:p>
          <a:p>
            <a:pPr marL="228600" marR="0" lvl="0"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2000" b="0" i="0" u="none" strike="noStrike" kern="0" cap="none" spc="0" normalizeH="0" baseline="0" noProof="0" dirty="0">
                <a:ln>
                  <a:noFill/>
                </a:ln>
                <a:solidFill>
                  <a:srgbClr val="000000"/>
                </a:solidFill>
                <a:effectLst/>
                <a:uLnTx/>
                <a:uFillTx/>
                <a:latin typeface="思源黑体 CN Regular"/>
                <a:sym typeface="思源黑体 CN Regular"/>
              </a:rPr>
              <a:t>Helm</a:t>
            </a:r>
            <a:r>
              <a:rPr kumimoji="0" lang="zh-CN" altLang="en-US" sz="2000" b="0" i="0" u="none" strike="noStrike" kern="0" cap="none" spc="0" normalizeH="0" baseline="0" noProof="0" dirty="0">
                <a:ln>
                  <a:noFill/>
                </a:ln>
                <a:solidFill>
                  <a:srgbClr val="000000"/>
                </a:solidFill>
                <a:effectLst/>
                <a:uLnTx/>
                <a:uFillTx/>
                <a:latin typeface="思源黑体 CN Regular"/>
                <a:sym typeface="思源黑体 CN Regular"/>
              </a:rPr>
              <a:t> </a:t>
            </a:r>
            <a:r>
              <a:rPr kumimoji="0" lang="en-US" altLang="zh-CN" sz="2000" b="0" i="0" u="none" strike="noStrike" kern="0" cap="none" spc="0" normalizeH="0" baseline="0" noProof="0" dirty="0">
                <a:ln>
                  <a:noFill/>
                </a:ln>
                <a:solidFill>
                  <a:srgbClr val="000000"/>
                </a:solidFill>
                <a:effectLst/>
                <a:uLnTx/>
                <a:uFillTx/>
                <a:latin typeface="思源黑体 CN Regular"/>
                <a:sym typeface="思源黑体 CN Regular"/>
              </a:rPr>
              <a:t>Chart for Kubernetes deployment (cluster)</a:t>
            </a:r>
          </a:p>
          <a:p>
            <a:pPr marL="228600" marR="0" lvl="0"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sz="2000" b="0" i="0" u="none" strike="noStrike" kern="0" cap="none" spc="0" normalizeH="0" baseline="0" noProof="0" dirty="0">
                <a:ln>
                  <a:noFill/>
                </a:ln>
                <a:solidFill>
                  <a:srgbClr val="000000"/>
                </a:solidFill>
                <a:effectLst/>
                <a:uLnTx/>
                <a:uFillTx/>
                <a:latin typeface="思源黑体 CN Regular"/>
                <a:sym typeface="思源黑体 CN Regular"/>
              </a:rPr>
              <a:t>Harbor</a:t>
            </a:r>
            <a:r>
              <a:rPr kumimoji="0" lang="en-US" altLang="zh-CN" sz="2000" b="0" i="0" u="none" strike="noStrike" kern="0" cap="none" spc="0" normalizeH="0" baseline="0" noProof="0" dirty="0">
                <a:ln>
                  <a:noFill/>
                </a:ln>
                <a:solidFill>
                  <a:srgbClr val="000000"/>
                </a:solidFill>
                <a:effectLst/>
                <a:uLnTx/>
                <a:uFillTx/>
                <a:latin typeface="思源黑体 CN Regular"/>
                <a:sym typeface="思源黑体 CN Regular"/>
              </a:rPr>
              <a:t> manages container images and Helm charts</a:t>
            </a:r>
          </a:p>
          <a:p>
            <a:pPr marL="685800" marR="0" lvl="1"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Image replication from Docker</a:t>
            </a:r>
            <a:r>
              <a:rPr kumimoji="0" lang="zh-CN" altLang="en-US" sz="1800" b="0" i="0" u="none" strike="noStrike" kern="0" cap="none" spc="0" normalizeH="0" baseline="0" noProof="0" dirty="0">
                <a:ln>
                  <a:noFill/>
                </a:ln>
                <a:solidFill>
                  <a:srgbClr val="000000"/>
                </a:solidFill>
                <a:effectLst/>
                <a:uLnTx/>
                <a:uFillTx/>
                <a:latin typeface="思源黑体 CN Regular"/>
                <a:sym typeface="思源黑体 CN Regular"/>
              </a:rPr>
              <a:t> </a:t>
            </a: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Hub or other</a:t>
            </a:r>
            <a:r>
              <a:rPr kumimoji="0" lang="zh-CN" altLang="en-US" sz="1800" b="0" i="0" u="none" strike="noStrike" kern="0" cap="none" spc="0" normalizeH="0" baseline="0" noProof="0" dirty="0">
                <a:ln>
                  <a:noFill/>
                </a:ln>
                <a:solidFill>
                  <a:srgbClr val="000000"/>
                </a:solidFill>
                <a:effectLst/>
                <a:uLnTx/>
                <a:uFillTx/>
                <a:latin typeface="思源黑体 CN Regular"/>
                <a:sym typeface="思源黑体 CN Regular"/>
              </a:rPr>
              <a:t> </a:t>
            </a: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registry</a:t>
            </a:r>
            <a:r>
              <a:rPr kumimoji="0" lang="zh-CN" altLang="en-US" sz="1800" b="0" i="0" u="none" strike="noStrike" kern="0" cap="none" spc="0" normalizeH="0" baseline="0" noProof="0" dirty="0">
                <a:ln>
                  <a:noFill/>
                </a:ln>
                <a:solidFill>
                  <a:srgbClr val="000000"/>
                </a:solidFill>
                <a:effectLst/>
                <a:uLnTx/>
                <a:uFillTx/>
                <a:latin typeface="思源黑体 CN Regular"/>
                <a:sym typeface="思源黑体 CN Regular"/>
              </a:rPr>
              <a:t>）</a:t>
            </a:r>
            <a:endPar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endParaRPr>
          </a:p>
          <a:p>
            <a:pPr marL="685800" marR="0" lvl="1"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1800" b="0" i="0" u="none" strike="noStrike" kern="0" cap="none" spc="0" normalizeH="0" baseline="0" noProof="0" dirty="0">
                <a:ln>
                  <a:noFill/>
                </a:ln>
                <a:solidFill>
                  <a:srgbClr val="000000"/>
                </a:solidFill>
                <a:effectLst/>
                <a:uLnTx/>
                <a:uFillTx/>
                <a:latin typeface="思源黑体 CN Regular"/>
                <a:sym typeface="思源黑体 CN Regular"/>
              </a:rPr>
              <a:t>Offline installation </a:t>
            </a:r>
          </a:p>
          <a:p>
            <a:pPr marL="228600" marR="0" lvl="0" indent="-228600" algn="l" defTabSz="914400" rtl="0" eaLnBrk="1" fontAlgn="auto" latinLnBrk="0" hangingPunct="1">
              <a:lnSpc>
                <a:spcPct val="120000"/>
              </a:lnSpc>
              <a:spcBef>
                <a:spcPts val="1000"/>
              </a:spcBef>
              <a:spcAft>
                <a:spcPts val="0"/>
              </a:spcAft>
              <a:buClr>
                <a:srgbClr val="D80C18"/>
              </a:buClr>
              <a:buSzPct val="100000"/>
              <a:buFont typeface="Arial"/>
              <a:buChar char="•"/>
              <a:tabLst/>
              <a:defRPr/>
            </a:pPr>
            <a:r>
              <a:rPr kumimoji="0" lang="en-US" altLang="zh-CN" sz="2000" b="0" i="0" u="none" strike="noStrike" kern="0" cap="none" spc="0" normalizeH="0" baseline="0" noProof="0" dirty="0">
                <a:ln>
                  <a:noFill/>
                </a:ln>
                <a:solidFill>
                  <a:srgbClr val="000000"/>
                </a:solidFill>
                <a:effectLst/>
                <a:uLnTx/>
                <a:uFillTx/>
                <a:latin typeface="思源黑体 CN Regular"/>
                <a:sym typeface="思源黑体 CN Regular"/>
              </a:rPr>
              <a:t>Reduce complexity of operation</a:t>
            </a:r>
            <a:endParaRPr kumimoji="0" lang="en-US" sz="2000" b="0" i="0" u="none" strike="noStrike" kern="0" cap="none" spc="0" normalizeH="0" baseline="0" noProof="0" dirty="0">
              <a:ln>
                <a:noFill/>
              </a:ln>
              <a:solidFill>
                <a:srgbClr val="000000"/>
              </a:solidFill>
              <a:effectLst/>
              <a:uLnTx/>
              <a:uFillTx/>
              <a:latin typeface="思源黑体 CN Regular"/>
              <a:sym typeface="思源黑体 CN Regular"/>
            </a:endParaRPr>
          </a:p>
        </p:txBody>
      </p:sp>
    </p:spTree>
    <p:extLst>
      <p:ext uri="{BB962C8B-B14F-4D97-AF65-F5344CB8AC3E}">
        <p14:creationId xmlns:p14="http://schemas.microsoft.com/office/powerpoint/2010/main" val="3722384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E924-FC99-F245-B2C7-6400FB98B933}"/>
              </a:ext>
            </a:extLst>
          </p:cNvPr>
          <p:cNvSpPr>
            <a:spLocks noGrp="1"/>
          </p:cNvSpPr>
          <p:nvPr>
            <p:ph type="title"/>
          </p:nvPr>
        </p:nvSpPr>
        <p:spPr/>
        <p:txBody>
          <a:bodyPr/>
          <a:lstStyle/>
          <a:p>
            <a:r>
              <a:rPr lang="en-US" dirty="0"/>
              <a:t>FATE and useful info</a:t>
            </a:r>
          </a:p>
        </p:txBody>
      </p:sp>
      <p:sp>
        <p:nvSpPr>
          <p:cNvPr id="4" name="Slide Number Placeholder 3">
            <a:extLst>
              <a:ext uri="{FF2B5EF4-FFF2-40B4-BE49-F238E27FC236}">
                <a16:creationId xmlns:a16="http://schemas.microsoft.com/office/drawing/2014/main" id="{375BBFB3-AF42-6D40-9977-43C718DA8A1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19</a:t>
            </a:fld>
            <a:endParaRPr lang="en-US"/>
          </a:p>
        </p:txBody>
      </p:sp>
      <p:sp>
        <p:nvSpPr>
          <p:cNvPr id="5" name="矩形 5">
            <a:extLst>
              <a:ext uri="{FF2B5EF4-FFF2-40B4-BE49-F238E27FC236}">
                <a16:creationId xmlns:a16="http://schemas.microsoft.com/office/drawing/2014/main" id="{6BFF1FCA-AEAF-CF40-B9A2-B376C96C10CD}"/>
              </a:ext>
            </a:extLst>
          </p:cNvPr>
          <p:cNvSpPr txBox="1"/>
          <p:nvPr/>
        </p:nvSpPr>
        <p:spPr>
          <a:xfrm>
            <a:off x="979039" y="1905506"/>
            <a:ext cx="5992160" cy="304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b="1">
                <a:solidFill>
                  <a:srgbClr val="1E53A4"/>
                </a:solidFill>
                <a:latin typeface="Segoe UI Black"/>
                <a:ea typeface="Segoe UI Black"/>
                <a:cs typeface="Segoe UI Black"/>
                <a:sym typeface="Segoe UI Black"/>
              </a:defRPr>
            </a:pPr>
            <a:r>
              <a:rPr lang="en-US" b="0" dirty="0">
                <a:latin typeface="微软雅黑"/>
                <a:ea typeface="微软雅黑"/>
                <a:cs typeface="微软雅黑"/>
                <a:sym typeface="微软雅黑"/>
              </a:rPr>
              <a:t> </a:t>
            </a:r>
          </a:p>
          <a:p>
            <a:pPr>
              <a:defRPr sz="2400" b="1">
                <a:solidFill>
                  <a:srgbClr val="1E53A4"/>
                </a:solidFill>
                <a:latin typeface="Segoe UI Black"/>
                <a:ea typeface="Segoe UI Black"/>
                <a:cs typeface="Segoe UI Black"/>
                <a:sym typeface="Segoe UI Black"/>
              </a:defRPr>
            </a:pPr>
            <a:r>
              <a:rPr lang="en-US" dirty="0">
                <a:latin typeface="微软雅黑"/>
                <a:ea typeface="微软雅黑"/>
                <a:sym typeface="微软雅黑"/>
              </a:rPr>
              <a:t>Website: </a:t>
            </a:r>
            <a:r>
              <a:rPr dirty="0"/>
              <a:t>https://</a:t>
            </a:r>
            <a:r>
              <a:rPr dirty="0" err="1"/>
              <a:t>www.fedai.org</a:t>
            </a:r>
            <a:r>
              <a:rPr dirty="0"/>
              <a:t>/</a:t>
            </a:r>
            <a:r>
              <a:rPr b="0" dirty="0">
                <a:latin typeface="思源黑体 CN Regular"/>
                <a:ea typeface="思源黑体 CN Regular"/>
                <a:cs typeface="思源黑体 CN Regular"/>
                <a:sym typeface="思源黑体 CN Regular"/>
              </a:rPr>
              <a:t> </a:t>
            </a:r>
            <a:endParaRPr dirty="0">
              <a:latin typeface="思源黑体 CN Regular"/>
              <a:ea typeface="思源黑体 CN Regular"/>
              <a:cs typeface="思源黑体 CN Regular"/>
              <a:sym typeface="思源黑体 CN Regular"/>
            </a:endParaRPr>
          </a:p>
          <a:p>
            <a:pPr>
              <a:defRPr sz="2400">
                <a:solidFill>
                  <a:srgbClr val="1E53A4"/>
                </a:solidFill>
                <a:latin typeface="思源黑体 CN Regular"/>
                <a:ea typeface="思源黑体 CN Regular"/>
                <a:cs typeface="思源黑体 CN Regular"/>
                <a:sym typeface="思源黑体 CN Regular"/>
              </a:defRPr>
            </a:pPr>
            <a:r>
              <a:rPr lang="en-US" dirty="0">
                <a:latin typeface="微软雅黑"/>
                <a:ea typeface="微软雅黑"/>
                <a:cs typeface="微软雅黑"/>
                <a:sym typeface="微软雅黑"/>
              </a:rPr>
              <a:t>Contact: </a:t>
            </a:r>
            <a:r>
              <a:rPr b="1" dirty="0">
                <a:hlinkClick r:id="rId2"/>
              </a:rPr>
              <a:t>contact@fedai.org</a:t>
            </a:r>
            <a:endParaRPr lang="en-US" b="1" dirty="0"/>
          </a:p>
          <a:p>
            <a:pPr>
              <a:defRPr sz="2400">
                <a:solidFill>
                  <a:srgbClr val="1E53A4"/>
                </a:solidFill>
                <a:latin typeface="思源黑体 CN Regular"/>
                <a:ea typeface="思源黑体 CN Regular"/>
                <a:cs typeface="思源黑体 CN Regular"/>
                <a:sym typeface="思源黑体 CN Regular"/>
              </a:defRPr>
            </a:pPr>
            <a:endParaRPr lang="en-US" b="1" dirty="0"/>
          </a:p>
          <a:p>
            <a:pPr>
              <a:defRPr sz="2400">
                <a:solidFill>
                  <a:srgbClr val="1E53A4"/>
                </a:solidFill>
                <a:latin typeface="思源黑体 CN Regular"/>
                <a:ea typeface="思源黑体 CN Regular"/>
                <a:cs typeface="思源黑体 CN Regular"/>
                <a:sym typeface="思源黑体 CN Regular"/>
              </a:defRPr>
            </a:pPr>
            <a:r>
              <a:rPr lang="en-US" b="1" dirty="0" err="1"/>
              <a:t>Github</a:t>
            </a:r>
            <a:r>
              <a:rPr lang="en-US" b="1" dirty="0"/>
              <a:t>: </a:t>
            </a:r>
          </a:p>
          <a:p>
            <a:pPr>
              <a:defRPr sz="2400">
                <a:solidFill>
                  <a:srgbClr val="1E53A4"/>
                </a:solidFill>
                <a:latin typeface="思源黑体 CN Regular"/>
                <a:ea typeface="思源黑体 CN Regular"/>
                <a:cs typeface="思源黑体 CN Regular"/>
                <a:sym typeface="思源黑体 CN Regular"/>
              </a:defRPr>
            </a:pPr>
            <a:r>
              <a:rPr lang="en-US" b="1" dirty="0" err="1"/>
              <a:t>github.com</a:t>
            </a:r>
            <a:r>
              <a:rPr lang="en-US" b="1" dirty="0"/>
              <a:t>/</a:t>
            </a:r>
            <a:r>
              <a:rPr lang="en-US" b="1" dirty="0" err="1"/>
              <a:t>FederatedAI</a:t>
            </a:r>
            <a:r>
              <a:rPr lang="en-US" b="1" dirty="0"/>
              <a:t>/FATE</a:t>
            </a:r>
          </a:p>
          <a:p>
            <a:pPr>
              <a:defRPr sz="2400">
                <a:solidFill>
                  <a:srgbClr val="1E53A4"/>
                </a:solidFill>
                <a:latin typeface="思源黑体 CN Regular"/>
                <a:ea typeface="思源黑体 CN Regular"/>
                <a:cs typeface="思源黑体 CN Regular"/>
                <a:sym typeface="思源黑体 CN Regular"/>
              </a:defRPr>
            </a:pPr>
            <a:r>
              <a:rPr lang="en-US" b="1" dirty="0" err="1"/>
              <a:t>github.com</a:t>
            </a:r>
            <a:r>
              <a:rPr lang="en-US" b="1" dirty="0"/>
              <a:t>/</a:t>
            </a:r>
            <a:r>
              <a:rPr lang="en-US" b="1" dirty="0" err="1"/>
              <a:t>FederatedAI</a:t>
            </a:r>
            <a:r>
              <a:rPr lang="en-US" b="1" dirty="0"/>
              <a:t>/KubeFATE</a:t>
            </a:r>
          </a:p>
          <a:p>
            <a:pPr>
              <a:defRPr sz="2400">
                <a:solidFill>
                  <a:srgbClr val="1E53A4"/>
                </a:solidFill>
                <a:latin typeface="思源黑体 CN Regular"/>
                <a:ea typeface="思源黑体 CN Regular"/>
                <a:cs typeface="思源黑体 CN Regular"/>
                <a:sym typeface="思源黑体 CN Regular"/>
              </a:defRPr>
            </a:pPr>
            <a:endParaRPr b="1" dirty="0"/>
          </a:p>
        </p:txBody>
      </p:sp>
    </p:spTree>
    <p:extLst>
      <p:ext uri="{BB962C8B-B14F-4D97-AF65-F5344CB8AC3E}">
        <p14:creationId xmlns:p14="http://schemas.microsoft.com/office/powerpoint/2010/main" val="397096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619A-0853-E348-957F-E0557610A5E9}"/>
              </a:ext>
            </a:extLst>
          </p:cNvPr>
          <p:cNvSpPr>
            <a:spLocks noGrp="1"/>
          </p:cNvSpPr>
          <p:nvPr>
            <p:ph type="title"/>
          </p:nvPr>
        </p:nvSpPr>
        <p:spPr/>
        <p:txBody>
          <a:bodyPr>
            <a:normAutofit fontScale="90000"/>
          </a:bodyPr>
          <a:lstStyle/>
          <a:p>
            <a:r>
              <a:rPr lang="en-US" altLang="zh-CN" dirty="0"/>
              <a:t>Release</a:t>
            </a:r>
            <a:r>
              <a:rPr lang="zh-CN" altLang="en-US" dirty="0"/>
              <a:t> </a:t>
            </a:r>
            <a:r>
              <a:rPr lang="en-US" altLang="zh-CN" dirty="0"/>
              <a:t>V1.8</a:t>
            </a:r>
            <a:r>
              <a:rPr lang="zh-CN" altLang="en-US" dirty="0"/>
              <a:t> </a:t>
            </a:r>
            <a:r>
              <a:rPr lang="en-US" altLang="zh-CN" dirty="0"/>
              <a:t>–</a:t>
            </a:r>
            <a:r>
              <a:rPr lang="zh-CN" altLang="en-US" dirty="0"/>
              <a:t> </a:t>
            </a:r>
            <a:r>
              <a:rPr lang="en-US" altLang="zh-CN" dirty="0"/>
              <a:t>Prepare</a:t>
            </a:r>
            <a:r>
              <a:rPr lang="zh-CN" altLang="en-US" dirty="0"/>
              <a:t> </a:t>
            </a:r>
            <a:r>
              <a:rPr lang="en-US" altLang="zh-CN" dirty="0"/>
              <a:t>script</a:t>
            </a:r>
            <a:r>
              <a:rPr lang="zh-CN" altLang="en-US" dirty="0"/>
              <a:t> </a:t>
            </a:r>
            <a:r>
              <a:rPr lang="en-US" altLang="zh-CN" dirty="0"/>
              <a:t>refactor</a:t>
            </a:r>
            <a:endParaRPr lang="en-US" dirty="0"/>
          </a:p>
        </p:txBody>
      </p:sp>
      <p:sp>
        <p:nvSpPr>
          <p:cNvPr id="3" name="Text Placeholder 2">
            <a:extLst>
              <a:ext uri="{FF2B5EF4-FFF2-40B4-BE49-F238E27FC236}">
                <a16:creationId xmlns:a16="http://schemas.microsoft.com/office/drawing/2014/main" id="{92B3D6A7-0BFA-5449-9CE9-68E0BF01E2BF}"/>
              </a:ext>
            </a:extLst>
          </p:cNvPr>
          <p:cNvSpPr>
            <a:spLocks noGrp="1"/>
          </p:cNvSpPr>
          <p:nvPr>
            <p:ph type="body" idx="1"/>
          </p:nvPr>
        </p:nvSpPr>
        <p:spPr>
          <a:xfrm>
            <a:off x="0" y="5044452"/>
            <a:ext cx="12192000" cy="1095091"/>
          </a:xfrm>
        </p:spPr>
        <p:txBody>
          <a:bodyPr>
            <a:noAutofit/>
          </a:bodyPr>
          <a:lstStyle/>
          <a:p>
            <a:pPr marL="6350" indent="0" algn="ctr">
              <a:buNone/>
            </a:pPr>
            <a:r>
              <a:rPr lang="en-US" altLang="zh-CN" sz="2400" b="1" i="1" dirty="0">
                <a:solidFill>
                  <a:srgbClr val="002060"/>
                </a:solidFill>
              </a:rPr>
              <a:t>Steven</a:t>
            </a:r>
            <a:r>
              <a:rPr lang="zh-CN" altLang="en-US" sz="2400" b="1" i="1" dirty="0">
                <a:solidFill>
                  <a:srgbClr val="002060"/>
                </a:solidFill>
              </a:rPr>
              <a:t> </a:t>
            </a:r>
            <a:r>
              <a:rPr lang="en-US" altLang="zh-CN" sz="2400" b="1" i="1" dirty="0">
                <a:solidFill>
                  <a:srgbClr val="002060"/>
                </a:solidFill>
              </a:rPr>
              <a:t>Zou</a:t>
            </a:r>
            <a:r>
              <a:rPr lang="zh-CN" altLang="en-US" sz="2400" b="1" i="1" dirty="0">
                <a:solidFill>
                  <a:srgbClr val="002060"/>
                </a:solidFill>
              </a:rPr>
              <a:t> </a:t>
            </a:r>
            <a:r>
              <a:rPr lang="en-US" altLang="zh-CN" sz="2400" b="1" i="1" dirty="0">
                <a:solidFill>
                  <a:srgbClr val="002060"/>
                </a:solidFill>
              </a:rPr>
              <a:t>(</a:t>
            </a:r>
            <a:r>
              <a:rPr lang="en-US" altLang="zh-CN" sz="2400" b="1" i="1" dirty="0" err="1">
                <a:solidFill>
                  <a:srgbClr val="002060"/>
                </a:solidFill>
              </a:rPr>
              <a:t>github:steven-zou</a:t>
            </a:r>
            <a:r>
              <a:rPr lang="en-US" altLang="zh-CN" sz="2400" b="1" i="1" dirty="0">
                <a:solidFill>
                  <a:srgbClr val="002060"/>
                </a:solidFill>
              </a:rPr>
              <a:t>)</a:t>
            </a:r>
          </a:p>
          <a:p>
            <a:pPr marL="6350" indent="0" algn="ctr">
              <a:buNone/>
            </a:pPr>
            <a:r>
              <a:rPr lang="en-US" altLang="zh-CN" sz="2400" b="1" i="1" dirty="0">
                <a:solidFill>
                  <a:srgbClr val="002060"/>
                </a:solidFill>
              </a:rPr>
              <a:t>Harbor</a:t>
            </a:r>
            <a:r>
              <a:rPr lang="zh-CN" altLang="en-US" sz="2400" b="1" i="1" dirty="0">
                <a:solidFill>
                  <a:srgbClr val="002060"/>
                </a:solidFill>
              </a:rPr>
              <a:t> </a:t>
            </a:r>
            <a:r>
              <a:rPr lang="en-US" altLang="zh-CN" sz="2400" b="1" i="1" dirty="0">
                <a:solidFill>
                  <a:srgbClr val="002060"/>
                </a:solidFill>
              </a:rPr>
              <a:t>maintainer</a:t>
            </a:r>
            <a:endParaRPr lang="en-US" sz="2400" dirty="0">
              <a:solidFill>
                <a:srgbClr val="002060"/>
              </a:solidFill>
            </a:endParaRPr>
          </a:p>
        </p:txBody>
      </p:sp>
      <p:sp>
        <p:nvSpPr>
          <p:cNvPr id="4" name="Slide Number Placeholder 3">
            <a:extLst>
              <a:ext uri="{FF2B5EF4-FFF2-40B4-BE49-F238E27FC236}">
                <a16:creationId xmlns:a16="http://schemas.microsoft.com/office/drawing/2014/main" id="{2377C976-FFF0-2F41-ABFB-56DEEF48D8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a:t>
            </a:fld>
            <a:endParaRPr lang="en-US"/>
          </a:p>
        </p:txBody>
      </p:sp>
      <p:pic>
        <p:nvPicPr>
          <p:cNvPr id="7" name="Picture 6" descr="A picture containing dryer&#13;&#10;&#13;&#10;Description automatically generated">
            <a:extLst>
              <a:ext uri="{FF2B5EF4-FFF2-40B4-BE49-F238E27FC236}">
                <a16:creationId xmlns:a16="http://schemas.microsoft.com/office/drawing/2014/main" id="{A624405B-2CC8-8B43-BFF1-7F3A95091C78}"/>
              </a:ext>
            </a:extLst>
          </p:cNvPr>
          <p:cNvPicPr>
            <a:picLocks noChangeAspect="1"/>
          </p:cNvPicPr>
          <p:nvPr/>
        </p:nvPicPr>
        <p:blipFill>
          <a:blip r:embed="rId2"/>
          <a:stretch>
            <a:fillRect/>
          </a:stretch>
        </p:blipFill>
        <p:spPr>
          <a:xfrm>
            <a:off x="4156842" y="1742843"/>
            <a:ext cx="3301609" cy="3301609"/>
          </a:xfrm>
          <a:prstGeom prst="rect">
            <a:avLst/>
          </a:prstGeom>
        </p:spPr>
      </p:pic>
      <p:sp>
        <p:nvSpPr>
          <p:cNvPr id="5" name="TextBox 4">
            <a:extLst>
              <a:ext uri="{FF2B5EF4-FFF2-40B4-BE49-F238E27FC236}">
                <a16:creationId xmlns:a16="http://schemas.microsoft.com/office/drawing/2014/main" id="{C530F31A-1E38-9746-B406-6C982B90C09A}"/>
              </a:ext>
            </a:extLst>
          </p:cNvPr>
          <p:cNvSpPr txBox="1"/>
          <p:nvPr/>
        </p:nvSpPr>
        <p:spPr>
          <a:xfrm>
            <a:off x="-114446" y="606535"/>
            <a:ext cx="12306446" cy="830997"/>
          </a:xfrm>
          <a:prstGeom prst="rect">
            <a:avLst/>
          </a:prstGeom>
          <a:noFill/>
        </p:spPr>
        <p:txBody>
          <a:bodyPr wrap="square" rtlCol="0">
            <a:spAutoFit/>
          </a:bodyPr>
          <a:lstStyle/>
          <a:p>
            <a:pPr algn="ctr"/>
            <a:r>
              <a:rPr lang="en-US" altLang="zh-CN" sz="4800" dirty="0">
                <a:latin typeface="Arial" panose="020B0604020202020204" pitchFamily="34" charset="0"/>
                <a:cs typeface="Arial" panose="020B0604020202020204" pitchFamily="34" charset="0"/>
              </a:rPr>
              <a:t>Meeting</a:t>
            </a:r>
            <a:r>
              <a:rPr lang="zh-CN" altLang="en-US" sz="4800" dirty="0">
                <a:latin typeface="Arial" panose="020B0604020202020204" pitchFamily="34" charset="0"/>
                <a:cs typeface="Arial" panose="020B0604020202020204" pitchFamily="34" charset="0"/>
              </a:rPr>
              <a:t> </a:t>
            </a:r>
            <a:r>
              <a:rPr lang="en-US" altLang="zh-CN" sz="4800" dirty="0">
                <a:latin typeface="Arial" panose="020B0604020202020204" pitchFamily="34" charset="0"/>
                <a:cs typeface="Arial" panose="020B0604020202020204" pitchFamily="34" charset="0"/>
              </a:rPr>
              <a:t>Host</a:t>
            </a:r>
            <a:endParaRPr 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885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8999-D3C7-AD48-AA22-34421B88DC2D}"/>
              </a:ext>
            </a:extLst>
          </p:cNvPr>
          <p:cNvSpPr>
            <a:spLocks noGrp="1"/>
          </p:cNvSpPr>
          <p:nvPr>
            <p:ph type="title"/>
          </p:nvPr>
        </p:nvSpPr>
        <p:spPr/>
        <p:txBody>
          <a:bodyPr/>
          <a:lstStyle/>
          <a:p>
            <a:r>
              <a:rPr lang="en-US" altLang="zh-CN"/>
              <a:t>Topics?</a:t>
            </a:r>
            <a:endParaRPr lang="en-US"/>
          </a:p>
        </p:txBody>
      </p:sp>
      <p:sp>
        <p:nvSpPr>
          <p:cNvPr id="4" name="Slide Number Placeholder 3">
            <a:extLst>
              <a:ext uri="{FF2B5EF4-FFF2-40B4-BE49-F238E27FC236}">
                <a16:creationId xmlns:a16="http://schemas.microsoft.com/office/drawing/2014/main" id="{10E3108B-DB83-1D41-A6C0-E137542DD67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20</a:t>
            </a:fld>
            <a:endParaRPr lang="en-US"/>
          </a:p>
        </p:txBody>
      </p:sp>
      <p:grpSp>
        <p:nvGrpSpPr>
          <p:cNvPr id="7" name="Group 6">
            <a:extLst>
              <a:ext uri="{FF2B5EF4-FFF2-40B4-BE49-F238E27FC236}">
                <a16:creationId xmlns:a16="http://schemas.microsoft.com/office/drawing/2014/main" id="{CB0B651E-073E-8D4A-AC1A-3FB139EBFA7A}"/>
              </a:ext>
            </a:extLst>
          </p:cNvPr>
          <p:cNvGrpSpPr/>
          <p:nvPr/>
        </p:nvGrpSpPr>
        <p:grpSpPr>
          <a:xfrm>
            <a:off x="4564994" y="1561662"/>
            <a:ext cx="2747579" cy="2747579"/>
            <a:chOff x="4470400" y="1803400"/>
            <a:chExt cx="3251200" cy="3251200"/>
          </a:xfrm>
        </p:grpSpPr>
        <p:pic>
          <p:nvPicPr>
            <p:cNvPr id="5" name="Picture 4">
              <a:extLst>
                <a:ext uri="{FF2B5EF4-FFF2-40B4-BE49-F238E27FC236}">
                  <a16:creationId xmlns:a16="http://schemas.microsoft.com/office/drawing/2014/main" id="{6211A834-6711-6448-A848-72C516226C77}"/>
                </a:ext>
              </a:extLst>
            </p:cNvPr>
            <p:cNvPicPr>
              <a:picLocks noChangeAspect="1"/>
            </p:cNvPicPr>
            <p:nvPr/>
          </p:nvPicPr>
          <p:blipFill>
            <a:blip r:embed="rId2">
              <a:duotone>
                <a:schemeClr val="accent5">
                  <a:shade val="45000"/>
                  <a:satMod val="135000"/>
                </a:schemeClr>
                <a:prstClr val="white"/>
              </a:duotone>
            </a:blip>
            <a:stretch>
              <a:fillRect/>
            </a:stretch>
          </p:blipFill>
          <p:spPr>
            <a:xfrm>
              <a:off x="4470400" y="1803400"/>
              <a:ext cx="3251200" cy="3251200"/>
            </a:xfrm>
            <a:prstGeom prst="rect">
              <a:avLst/>
            </a:prstGeom>
          </p:spPr>
        </p:pic>
        <p:pic>
          <p:nvPicPr>
            <p:cNvPr id="6" name="Picture 5">
              <a:extLst>
                <a:ext uri="{FF2B5EF4-FFF2-40B4-BE49-F238E27FC236}">
                  <a16:creationId xmlns:a16="http://schemas.microsoft.com/office/drawing/2014/main" id="{B5B2C107-5E8A-8347-917B-C07604B1D7F4}"/>
                </a:ext>
              </a:extLst>
            </p:cNvPr>
            <p:cNvPicPr>
              <a:picLocks noChangeAspect="1"/>
            </p:cNvPicPr>
            <p:nvPr/>
          </p:nvPicPr>
          <p:blipFill>
            <a:blip r:embed="rId3">
              <a:duotone>
                <a:schemeClr val="accent5">
                  <a:shade val="45000"/>
                  <a:satMod val="135000"/>
                </a:schemeClr>
                <a:prstClr val="white"/>
              </a:duotone>
            </a:blip>
            <a:stretch>
              <a:fillRect/>
            </a:stretch>
          </p:blipFill>
          <p:spPr>
            <a:xfrm>
              <a:off x="5423995" y="2567809"/>
              <a:ext cx="1250074" cy="1250074"/>
            </a:xfrm>
            <a:prstGeom prst="rect">
              <a:avLst/>
            </a:prstGeom>
          </p:spPr>
        </p:pic>
      </p:grpSp>
      <p:sp>
        <p:nvSpPr>
          <p:cNvPr id="8" name="TextBox 7">
            <a:extLst>
              <a:ext uri="{FF2B5EF4-FFF2-40B4-BE49-F238E27FC236}">
                <a16:creationId xmlns:a16="http://schemas.microsoft.com/office/drawing/2014/main" id="{B5E4BB68-65EC-F442-9EFD-7B201B78F5AF}"/>
              </a:ext>
            </a:extLst>
          </p:cNvPr>
          <p:cNvSpPr txBox="1"/>
          <p:nvPr/>
        </p:nvSpPr>
        <p:spPr>
          <a:xfrm>
            <a:off x="3037989" y="4632075"/>
            <a:ext cx="5801588" cy="646331"/>
          </a:xfrm>
          <a:prstGeom prst="rect">
            <a:avLst/>
          </a:prstGeom>
          <a:noFill/>
        </p:spPr>
        <p:txBody>
          <a:bodyPr wrap="none" rtlCol="0">
            <a:spAutoFit/>
          </a:bodyPr>
          <a:lstStyle/>
          <a:p>
            <a:r>
              <a:rPr lang="en-US" altLang="zh-CN" sz="3600">
                <a:solidFill>
                  <a:srgbClr val="00B0F0"/>
                </a:solidFill>
                <a:latin typeface="Arial" panose="020B0604020202020204" pitchFamily="34" charset="0"/>
                <a:cs typeface="Arial" panose="020B0604020202020204" pitchFamily="34" charset="0"/>
              </a:rPr>
              <a:t>Any</a:t>
            </a:r>
            <a:r>
              <a:rPr lang="zh-CN" altLang="en-US" sz="3600">
                <a:solidFill>
                  <a:srgbClr val="00B0F0"/>
                </a:solidFill>
                <a:latin typeface="Arial" panose="020B0604020202020204" pitchFamily="34" charset="0"/>
                <a:cs typeface="Arial" panose="020B0604020202020204" pitchFamily="34" charset="0"/>
              </a:rPr>
              <a:t> </a:t>
            </a:r>
            <a:r>
              <a:rPr lang="en-US" altLang="zh-CN" sz="3600">
                <a:solidFill>
                  <a:srgbClr val="00B0F0"/>
                </a:solidFill>
                <a:latin typeface="Arial" panose="020B0604020202020204" pitchFamily="34" charset="0"/>
                <a:cs typeface="Arial" panose="020B0604020202020204" pitchFamily="34" charset="0"/>
              </a:rPr>
              <a:t>topics</a:t>
            </a:r>
            <a:r>
              <a:rPr lang="zh-CN" altLang="en-US" sz="3600">
                <a:solidFill>
                  <a:srgbClr val="00B0F0"/>
                </a:solidFill>
                <a:latin typeface="Arial" panose="020B0604020202020204" pitchFamily="34" charset="0"/>
                <a:cs typeface="Arial" panose="020B0604020202020204" pitchFamily="34" charset="0"/>
              </a:rPr>
              <a:t> </a:t>
            </a:r>
            <a:r>
              <a:rPr lang="en-US" altLang="zh-CN" sz="3600">
                <a:solidFill>
                  <a:srgbClr val="00B0F0"/>
                </a:solidFill>
                <a:latin typeface="Arial" panose="020B0604020202020204" pitchFamily="34" charset="0"/>
                <a:cs typeface="Arial" panose="020B0604020202020204" pitchFamily="34" charset="0"/>
              </a:rPr>
              <a:t>to</a:t>
            </a:r>
            <a:r>
              <a:rPr lang="zh-CN" altLang="en-US" sz="3600">
                <a:solidFill>
                  <a:srgbClr val="00B0F0"/>
                </a:solidFill>
                <a:latin typeface="Arial" panose="020B0604020202020204" pitchFamily="34" charset="0"/>
                <a:cs typeface="Arial" panose="020B0604020202020204" pitchFamily="34" charset="0"/>
              </a:rPr>
              <a:t> </a:t>
            </a:r>
            <a:r>
              <a:rPr lang="en-US" altLang="zh-CN" sz="3600">
                <a:solidFill>
                  <a:srgbClr val="00B0F0"/>
                </a:solidFill>
                <a:latin typeface="Arial" panose="020B0604020202020204" pitchFamily="34" charset="0"/>
                <a:cs typeface="Arial" panose="020B0604020202020204" pitchFamily="34" charset="0"/>
              </a:rPr>
              <a:t>discuss</a:t>
            </a:r>
            <a:r>
              <a:rPr lang="zh-CN" altLang="en-US" sz="3600">
                <a:solidFill>
                  <a:srgbClr val="00B0F0"/>
                </a:solidFill>
                <a:latin typeface="Arial" panose="020B0604020202020204" pitchFamily="34" charset="0"/>
                <a:cs typeface="Arial" panose="020B0604020202020204" pitchFamily="34" charset="0"/>
              </a:rPr>
              <a:t> </a:t>
            </a:r>
            <a:r>
              <a:rPr lang="en-US" altLang="zh-CN" sz="3600">
                <a:solidFill>
                  <a:srgbClr val="00B0F0"/>
                </a:solidFill>
                <a:latin typeface="Arial" panose="020B0604020202020204" pitchFamily="34" charset="0"/>
                <a:cs typeface="Arial" panose="020B0604020202020204" pitchFamily="34" charset="0"/>
              </a:rPr>
              <a:t>here?</a:t>
            </a:r>
            <a:endParaRPr lang="en-US" sz="360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81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1584-BD65-4349-B2E2-E44E9235AADA}"/>
              </a:ext>
            </a:extLst>
          </p:cNvPr>
          <p:cNvSpPr>
            <a:spLocks noGrp="1"/>
          </p:cNvSpPr>
          <p:nvPr>
            <p:ph type="title"/>
          </p:nvPr>
        </p:nvSpPr>
        <p:spPr/>
        <p:txBody>
          <a:bodyPr/>
          <a:lstStyle/>
          <a:p>
            <a:r>
              <a:rPr lang="en-US" altLang="zh-CN"/>
              <a:t>Meeting</a:t>
            </a:r>
            <a:r>
              <a:rPr lang="zh-CN" altLang="en-US"/>
              <a:t> </a:t>
            </a:r>
            <a:r>
              <a:rPr lang="en-US" altLang="zh-CN"/>
              <a:t>minutes</a:t>
            </a:r>
            <a:endParaRPr lang="en-US"/>
          </a:p>
        </p:txBody>
      </p:sp>
      <p:sp>
        <p:nvSpPr>
          <p:cNvPr id="3" name="Text Placeholder 2">
            <a:extLst>
              <a:ext uri="{FF2B5EF4-FFF2-40B4-BE49-F238E27FC236}">
                <a16:creationId xmlns:a16="http://schemas.microsoft.com/office/drawing/2014/main" id="{9C732CC0-DD69-8345-8949-50F60E2FD417}"/>
              </a:ext>
            </a:extLst>
          </p:cNvPr>
          <p:cNvSpPr>
            <a:spLocks noGrp="1"/>
          </p:cNvSpPr>
          <p:nvPr>
            <p:ph type="body" idx="1"/>
          </p:nvPr>
        </p:nvSpPr>
        <p:spPr/>
        <p:txBody>
          <a:bodyPr/>
          <a:lstStyle/>
          <a:p>
            <a:r>
              <a:rPr lang="en-US" altLang="zh-CN" dirty="0"/>
              <a:t>Meeting</a:t>
            </a:r>
            <a:r>
              <a:rPr lang="zh-CN" altLang="en-US" dirty="0"/>
              <a:t> </a:t>
            </a:r>
            <a:r>
              <a:rPr lang="en-US" altLang="zh-CN" dirty="0"/>
              <a:t>is</a:t>
            </a:r>
            <a:r>
              <a:rPr lang="zh-CN" altLang="en-US" dirty="0"/>
              <a:t> </a:t>
            </a:r>
            <a:r>
              <a:rPr lang="en-US" altLang="zh-CN" dirty="0"/>
              <a:t>recorded</a:t>
            </a:r>
            <a:r>
              <a:rPr lang="zh-CN" altLang="en-US" dirty="0"/>
              <a:t> </a:t>
            </a:r>
            <a:r>
              <a:rPr lang="en-US" altLang="zh-CN" dirty="0"/>
              <a:t>and</a:t>
            </a:r>
            <a:r>
              <a:rPr lang="zh-CN" altLang="en-US" dirty="0"/>
              <a:t> </a:t>
            </a:r>
            <a:r>
              <a:rPr lang="en-US" altLang="zh-CN" dirty="0"/>
              <a:t>the</a:t>
            </a:r>
            <a:r>
              <a:rPr lang="zh-CN" altLang="en-US" dirty="0"/>
              <a:t> </a:t>
            </a:r>
            <a:r>
              <a:rPr lang="en-US" altLang="zh-CN" dirty="0"/>
              <a:t>recording</a:t>
            </a:r>
            <a:r>
              <a:rPr lang="zh-CN" altLang="en-US" dirty="0"/>
              <a:t> </a:t>
            </a:r>
            <a:r>
              <a:rPr lang="en-US" altLang="zh-CN" dirty="0"/>
              <a:t>link</a:t>
            </a:r>
            <a:r>
              <a:rPr lang="zh-CN" altLang="en-US" dirty="0"/>
              <a:t> </a:t>
            </a:r>
            <a:r>
              <a:rPr lang="en-US" altLang="zh-CN" dirty="0"/>
              <a:t>will</a:t>
            </a:r>
            <a:r>
              <a:rPr lang="zh-CN" altLang="en-US" dirty="0"/>
              <a:t> </a:t>
            </a:r>
            <a:r>
              <a:rPr lang="en-US" altLang="zh-CN" dirty="0"/>
              <a:t>be</a:t>
            </a:r>
            <a:r>
              <a:rPr lang="zh-CN" altLang="en-US" dirty="0"/>
              <a:t> </a:t>
            </a:r>
            <a:r>
              <a:rPr lang="en-US" altLang="zh-CN" dirty="0"/>
              <a:t>updated</a:t>
            </a:r>
            <a:r>
              <a:rPr lang="zh-CN" altLang="en-US" dirty="0"/>
              <a:t> </a:t>
            </a:r>
            <a:r>
              <a:rPr lang="en-US" altLang="zh-CN" dirty="0"/>
              <a:t>to</a:t>
            </a:r>
            <a:r>
              <a:rPr lang="zh-CN" altLang="en-US" dirty="0"/>
              <a:t> </a:t>
            </a:r>
            <a:r>
              <a:rPr lang="en-US" altLang="zh-CN" dirty="0"/>
              <a:t>the</a:t>
            </a:r>
            <a:r>
              <a:rPr lang="zh-CN" altLang="en-US" dirty="0"/>
              <a:t> </a:t>
            </a:r>
            <a:r>
              <a:rPr lang="en-US" altLang="zh-CN" dirty="0"/>
              <a:t>meeting</a:t>
            </a:r>
            <a:r>
              <a:rPr lang="zh-CN" altLang="en-US" dirty="0"/>
              <a:t> </a:t>
            </a:r>
            <a:r>
              <a:rPr lang="en-US" altLang="zh-CN" dirty="0"/>
              <a:t>schedule</a:t>
            </a:r>
            <a:r>
              <a:rPr lang="zh-CN" altLang="en-US" dirty="0"/>
              <a:t> </a:t>
            </a:r>
            <a:r>
              <a:rPr lang="en-US" altLang="zh-CN" dirty="0"/>
              <a:t>doc</a:t>
            </a:r>
            <a:r>
              <a:rPr lang="zh-CN" altLang="en-US" dirty="0"/>
              <a:t> </a:t>
            </a:r>
            <a:r>
              <a:rPr lang="en-US" altLang="zh-CN" dirty="0"/>
              <a:t>later:</a:t>
            </a:r>
            <a:r>
              <a:rPr lang="zh-CN" altLang="en-US" dirty="0"/>
              <a:t> </a:t>
            </a:r>
            <a:r>
              <a:rPr lang="en-US" altLang="zh-CN" dirty="0">
                <a:hlinkClick r:id="rId2"/>
              </a:rPr>
              <a:t>https://github.com/goharbor/community/blob/master/MEETING_SCHEDULE.md</a:t>
            </a:r>
            <a:endParaRPr lang="en-US" altLang="zh-CN" dirty="0"/>
          </a:p>
          <a:p>
            <a:r>
              <a:rPr lang="en-US" altLang="zh-CN" dirty="0"/>
              <a:t>The</a:t>
            </a:r>
            <a:r>
              <a:rPr lang="zh-CN" altLang="en-US" dirty="0"/>
              <a:t> </a:t>
            </a:r>
            <a:r>
              <a:rPr lang="en-US" altLang="zh-CN" dirty="0"/>
              <a:t>meeting</a:t>
            </a:r>
            <a:r>
              <a:rPr lang="zh-CN" altLang="en-US" dirty="0"/>
              <a:t> </a:t>
            </a:r>
            <a:r>
              <a:rPr lang="en-US" altLang="zh-CN" dirty="0"/>
              <a:t>slides</a:t>
            </a:r>
            <a:r>
              <a:rPr lang="zh-CN" altLang="en-US" dirty="0"/>
              <a:t> </a:t>
            </a:r>
            <a:r>
              <a:rPr lang="en-US" altLang="zh-CN" dirty="0"/>
              <a:t>will</a:t>
            </a:r>
            <a:r>
              <a:rPr lang="zh-CN" altLang="en-US" dirty="0"/>
              <a:t> </a:t>
            </a:r>
            <a:r>
              <a:rPr lang="en-US" altLang="zh-CN" dirty="0"/>
              <a:t>be</a:t>
            </a:r>
            <a:r>
              <a:rPr lang="zh-CN" altLang="en-US" dirty="0"/>
              <a:t> </a:t>
            </a:r>
            <a:r>
              <a:rPr lang="en-US" altLang="zh-CN" dirty="0"/>
              <a:t>uploaded</a:t>
            </a:r>
            <a:r>
              <a:rPr lang="zh-CN" altLang="en-US" dirty="0"/>
              <a:t> </a:t>
            </a:r>
            <a:r>
              <a:rPr lang="en-US" altLang="zh-CN" dirty="0"/>
              <a:t>to</a:t>
            </a:r>
            <a:r>
              <a:rPr lang="zh-CN" altLang="en-US" dirty="0"/>
              <a:t> </a:t>
            </a:r>
            <a:r>
              <a:rPr lang="en-US" altLang="zh-CN" dirty="0"/>
              <a:t>the</a:t>
            </a:r>
            <a:r>
              <a:rPr lang="zh-CN" altLang="en-US" dirty="0"/>
              <a:t> </a:t>
            </a:r>
            <a:r>
              <a:rPr lang="en-US" altLang="zh-CN" dirty="0"/>
              <a:t>community</a:t>
            </a:r>
            <a:r>
              <a:rPr lang="zh-CN" altLang="en-US" dirty="0"/>
              <a:t> </a:t>
            </a:r>
            <a:r>
              <a:rPr lang="en-US" altLang="zh-CN" dirty="0"/>
              <a:t>repo</a:t>
            </a:r>
            <a:r>
              <a:rPr lang="zh-CN" altLang="en-US" dirty="0"/>
              <a:t> </a:t>
            </a:r>
            <a:r>
              <a:rPr lang="en-US" altLang="zh-CN" dirty="0">
                <a:hlinkClick r:id="rId3"/>
              </a:rPr>
              <a:t>https://github.com/goharbor/community</a:t>
            </a:r>
            <a:r>
              <a:rPr lang="zh-CN" altLang="en-US" dirty="0"/>
              <a:t> </a:t>
            </a:r>
            <a:r>
              <a:rPr lang="en-US" altLang="zh-CN" dirty="0"/>
              <a:t>and</a:t>
            </a:r>
            <a:r>
              <a:rPr lang="zh-CN" altLang="en-US" dirty="0"/>
              <a:t> </a:t>
            </a:r>
            <a:r>
              <a:rPr lang="en-US" altLang="zh-CN" dirty="0"/>
              <a:t>put</a:t>
            </a:r>
            <a:r>
              <a:rPr lang="zh-CN" altLang="en-US" dirty="0"/>
              <a:t> </a:t>
            </a:r>
            <a:r>
              <a:rPr lang="en-US" altLang="zh-CN" dirty="0"/>
              <a:t>under</a:t>
            </a:r>
            <a:r>
              <a:rPr lang="zh-CN" altLang="en-US" dirty="0"/>
              <a:t> </a:t>
            </a:r>
            <a:r>
              <a:rPr lang="en-US" altLang="zh-CN" dirty="0"/>
              <a:t>the</a:t>
            </a:r>
            <a:r>
              <a:rPr lang="zh-CN" altLang="en-US" dirty="0"/>
              <a:t> </a:t>
            </a:r>
            <a:r>
              <a:rPr lang="en-US" altLang="zh-CN" dirty="0"/>
              <a:t>‘</a:t>
            </a:r>
            <a:r>
              <a:rPr lang="en-US" u="sng" dirty="0">
                <a:hlinkClick r:id="rId4"/>
              </a:rPr>
              <a:t>conf-calls</a:t>
            </a:r>
            <a:r>
              <a:rPr lang="en-US" altLang="zh-CN" dirty="0"/>
              <a:t>’</a:t>
            </a:r>
            <a:r>
              <a:rPr lang="zh-CN" altLang="en-US" dirty="0"/>
              <a:t> </a:t>
            </a:r>
            <a:r>
              <a:rPr lang="en-US" altLang="zh-CN" dirty="0"/>
              <a:t>folder.</a:t>
            </a:r>
            <a:endParaRPr lang="en-US" dirty="0"/>
          </a:p>
        </p:txBody>
      </p:sp>
      <p:sp>
        <p:nvSpPr>
          <p:cNvPr id="4" name="Slide Number Placeholder 3">
            <a:extLst>
              <a:ext uri="{FF2B5EF4-FFF2-40B4-BE49-F238E27FC236}">
                <a16:creationId xmlns:a16="http://schemas.microsoft.com/office/drawing/2014/main" id="{EDF16859-4C24-4247-B9E1-F0DE096707E0}"/>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fld id="{00000000-1234-1234-1234-123412341234}" type="slidenum">
              <a:rPr kumimoji="0" lang="en-US" sz="15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t>21</a:t>
            </a:fld>
            <a:endParaRPr kumimoji="0" lang="en-US" sz="15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8668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D5ED-E367-3648-9676-CCBE213767C5}"/>
              </a:ext>
            </a:extLst>
          </p:cNvPr>
          <p:cNvSpPr>
            <a:spLocks noGrp="1"/>
          </p:cNvSpPr>
          <p:nvPr>
            <p:ph type="title"/>
          </p:nvPr>
        </p:nvSpPr>
        <p:spPr/>
        <p:txBody>
          <a:bodyPr/>
          <a:lstStyle/>
          <a:p>
            <a:r>
              <a:rPr lang="en-US" altLang="zh-CN" dirty="0"/>
              <a:t>Agenda</a:t>
            </a:r>
            <a:endParaRPr lang="en-US" dirty="0"/>
          </a:p>
        </p:txBody>
      </p:sp>
      <p:sp>
        <p:nvSpPr>
          <p:cNvPr id="3" name="Text Placeholder 2">
            <a:extLst>
              <a:ext uri="{FF2B5EF4-FFF2-40B4-BE49-F238E27FC236}">
                <a16:creationId xmlns:a16="http://schemas.microsoft.com/office/drawing/2014/main" id="{D82A86B8-487C-744C-ACE6-75084C874405}"/>
              </a:ext>
            </a:extLst>
          </p:cNvPr>
          <p:cNvSpPr>
            <a:spLocks noGrp="1"/>
          </p:cNvSpPr>
          <p:nvPr>
            <p:ph type="body" idx="1"/>
          </p:nvPr>
        </p:nvSpPr>
        <p:spPr>
          <a:xfrm>
            <a:off x="378810" y="1395344"/>
            <a:ext cx="11684700" cy="4555200"/>
          </a:xfrm>
        </p:spPr>
        <p:txBody>
          <a:bodyPr/>
          <a:lstStyle/>
          <a:p>
            <a:pPr marL="6350" indent="0">
              <a:lnSpc>
                <a:spcPct val="114999"/>
              </a:lnSpc>
              <a:buNone/>
            </a:pPr>
            <a:r>
              <a:rPr lang="en-US" altLang="zh-CN" sz="2400" dirty="0"/>
              <a:t> - More about the next release(V2.0) [5 mins] - </a:t>
            </a:r>
            <a:r>
              <a:rPr lang="en-US" altLang="zh-CN" sz="2400" i="1" dirty="0"/>
              <a:t>Alex Xu</a:t>
            </a:r>
          </a:p>
          <a:p>
            <a:pPr marL="6350" indent="0">
              <a:lnSpc>
                <a:spcPct val="114999"/>
              </a:lnSpc>
              <a:buNone/>
            </a:pPr>
            <a:r>
              <a:rPr lang="en-US" altLang="zh-CN" sz="2400" dirty="0"/>
              <a:t> - Enable GitHub Action to drive the Harbor CI process [10 mins] - </a:t>
            </a:r>
            <a:r>
              <a:rPr lang="en-US" altLang="zh-CN" sz="2400" i="1" dirty="0" err="1"/>
              <a:t>ZiMing</a:t>
            </a:r>
            <a:r>
              <a:rPr lang="en-US" altLang="zh-CN" sz="2400" i="1" dirty="0"/>
              <a:t> Zhang</a:t>
            </a:r>
          </a:p>
          <a:p>
            <a:pPr marL="6350" indent="0">
              <a:lnSpc>
                <a:spcPct val="114999"/>
              </a:lnSpc>
              <a:buNone/>
            </a:pPr>
            <a:r>
              <a:rPr lang="en-US" altLang="zh-CN" sz="2400" dirty="0"/>
              <a:t> - Harbor</a:t>
            </a:r>
            <a:r>
              <a:rPr lang="zh-CN" altLang="en-US" sz="2400" dirty="0"/>
              <a:t> </a:t>
            </a:r>
            <a:r>
              <a:rPr lang="en-US" altLang="zh-CN" sz="2400" dirty="0"/>
              <a:t>+</a:t>
            </a:r>
            <a:r>
              <a:rPr lang="zh-CN" altLang="en-US" sz="2400" dirty="0"/>
              <a:t> </a:t>
            </a:r>
            <a:r>
              <a:rPr lang="en-US" altLang="zh-CN" sz="2400" dirty="0"/>
              <a:t>FATE use case sharing [10 mins] - </a:t>
            </a:r>
            <a:r>
              <a:rPr lang="en-US" altLang="zh-CN" sz="2400" i="1" dirty="0"/>
              <a:t>Henry Zhang</a:t>
            </a:r>
          </a:p>
          <a:p>
            <a:pPr marL="6350" indent="0">
              <a:lnSpc>
                <a:spcPct val="114999"/>
              </a:lnSpc>
              <a:buNone/>
            </a:pPr>
            <a:r>
              <a:rPr lang="en-US" altLang="zh-CN" sz="2400" dirty="0"/>
              <a:t> </a:t>
            </a:r>
          </a:p>
          <a:p>
            <a:pPr marL="6350" indent="0">
              <a:lnSpc>
                <a:spcPct val="114999"/>
              </a:lnSpc>
              <a:buNone/>
            </a:pPr>
            <a:r>
              <a:rPr lang="en-US" altLang="zh-CN" sz="2400" dirty="0"/>
              <a:t>- Free discussions: Any Harbor community and project related questions [5 mins]</a:t>
            </a:r>
          </a:p>
        </p:txBody>
      </p:sp>
      <p:sp>
        <p:nvSpPr>
          <p:cNvPr id="4" name="Slide Number Placeholder 3">
            <a:extLst>
              <a:ext uri="{FF2B5EF4-FFF2-40B4-BE49-F238E27FC236}">
                <a16:creationId xmlns:a16="http://schemas.microsoft.com/office/drawing/2014/main" id="{B22CCAF8-B5FF-A14B-B238-5F650DB52D70}"/>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fld id="{00000000-1234-1234-1234-123412341234}" type="slidenum">
              <a:rPr kumimoji="0" lang="en-US" sz="15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500"/>
                <a:buFont typeface="Arial"/>
                <a:buNone/>
                <a:tabLst/>
                <a:defRPr/>
              </a:pPr>
              <a:t>3</a:t>
            </a:fld>
            <a:endParaRPr kumimoji="0" lang="en-US" sz="15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170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0274-92BA-824B-9222-7BC60FC85C1C}"/>
              </a:ext>
            </a:extLst>
          </p:cNvPr>
          <p:cNvSpPr>
            <a:spLocks noGrp="1"/>
          </p:cNvSpPr>
          <p:nvPr>
            <p:ph type="title"/>
          </p:nvPr>
        </p:nvSpPr>
        <p:spPr/>
        <p:txBody>
          <a:bodyPr/>
          <a:lstStyle/>
          <a:p>
            <a:r>
              <a:rPr lang="en-US" altLang="zh-CN" sz="4000" dirty="0"/>
              <a:t>More</a:t>
            </a:r>
            <a:r>
              <a:rPr lang="zh-CN" altLang="en-US" sz="4000" dirty="0"/>
              <a:t> </a:t>
            </a:r>
            <a:r>
              <a:rPr lang="en-US" altLang="zh-CN" sz="4000" dirty="0"/>
              <a:t>about</a:t>
            </a:r>
            <a:r>
              <a:rPr lang="zh-CN" altLang="en-US" sz="4000" dirty="0"/>
              <a:t> </a:t>
            </a:r>
            <a:r>
              <a:rPr lang="en-US" altLang="zh-CN" sz="4000" dirty="0"/>
              <a:t>next</a:t>
            </a:r>
            <a:r>
              <a:rPr lang="zh-CN" altLang="en-US" sz="4000" dirty="0"/>
              <a:t> </a:t>
            </a:r>
            <a:r>
              <a:rPr lang="en-US" altLang="zh-CN" sz="4000" dirty="0"/>
              <a:t>release</a:t>
            </a:r>
            <a:r>
              <a:rPr lang="zh-CN" altLang="en-US" sz="4000" dirty="0"/>
              <a:t> </a:t>
            </a:r>
            <a:r>
              <a:rPr lang="en-US" altLang="zh-CN" sz="4000" dirty="0"/>
              <a:t>(V2.0)</a:t>
            </a:r>
            <a:endParaRPr lang="en-US" dirty="0"/>
          </a:p>
        </p:txBody>
      </p:sp>
      <p:sp>
        <p:nvSpPr>
          <p:cNvPr id="4" name="Slide Number Placeholder 3">
            <a:extLst>
              <a:ext uri="{FF2B5EF4-FFF2-40B4-BE49-F238E27FC236}">
                <a16:creationId xmlns:a16="http://schemas.microsoft.com/office/drawing/2014/main" id="{4BE8B439-EAE9-FB4B-B056-F383079715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a:t>
            </a:fld>
            <a:endParaRPr lang="en-US"/>
          </a:p>
        </p:txBody>
      </p:sp>
      <p:pic>
        <p:nvPicPr>
          <p:cNvPr id="5" name="Picture 4">
            <a:extLst>
              <a:ext uri="{FF2B5EF4-FFF2-40B4-BE49-F238E27FC236}">
                <a16:creationId xmlns:a16="http://schemas.microsoft.com/office/drawing/2014/main" id="{0908E71B-02E1-304E-88C6-0AE94D082226}"/>
              </a:ext>
            </a:extLst>
          </p:cNvPr>
          <p:cNvPicPr>
            <a:picLocks noChangeAspect="1"/>
          </p:cNvPicPr>
          <p:nvPr/>
        </p:nvPicPr>
        <p:blipFill>
          <a:blip r:embed="rId2">
            <a:duotone>
              <a:schemeClr val="accent5">
                <a:shade val="45000"/>
                <a:satMod val="135000"/>
              </a:schemeClr>
              <a:prstClr val="white"/>
            </a:duotone>
          </a:blip>
          <a:stretch>
            <a:fillRect/>
          </a:stretch>
        </p:blipFill>
        <p:spPr>
          <a:xfrm>
            <a:off x="4743677" y="1279526"/>
            <a:ext cx="2704646" cy="2704646"/>
          </a:xfrm>
          <a:prstGeom prst="rect">
            <a:avLst/>
          </a:prstGeom>
        </p:spPr>
      </p:pic>
      <p:sp>
        <p:nvSpPr>
          <p:cNvPr id="6" name="TextBox 5">
            <a:extLst>
              <a:ext uri="{FF2B5EF4-FFF2-40B4-BE49-F238E27FC236}">
                <a16:creationId xmlns:a16="http://schemas.microsoft.com/office/drawing/2014/main" id="{0B2E5880-7B0A-AE48-8444-CADC496A92BA}"/>
              </a:ext>
            </a:extLst>
          </p:cNvPr>
          <p:cNvSpPr txBox="1"/>
          <p:nvPr/>
        </p:nvSpPr>
        <p:spPr>
          <a:xfrm>
            <a:off x="3338523" y="4287831"/>
            <a:ext cx="5210080" cy="892552"/>
          </a:xfrm>
          <a:prstGeom prst="rect">
            <a:avLst/>
          </a:prstGeom>
          <a:noFill/>
        </p:spPr>
        <p:txBody>
          <a:bodyPr wrap="none" rtlCol="0">
            <a:spAutoFit/>
          </a:bodyPr>
          <a:lstStyle/>
          <a:p>
            <a:pPr algn="ctr"/>
            <a:r>
              <a:rPr lang="en-US" altLang="zh-CN" sz="3200" dirty="0"/>
              <a:t>Alex</a:t>
            </a:r>
            <a:r>
              <a:rPr lang="zh-CN" altLang="en-US" sz="3200" dirty="0"/>
              <a:t> </a:t>
            </a:r>
            <a:r>
              <a:rPr lang="en-US" altLang="zh-CN" sz="3200" dirty="0"/>
              <a:t>Xu</a:t>
            </a:r>
          </a:p>
          <a:p>
            <a:pPr algn="ctr"/>
            <a:r>
              <a:rPr lang="en-US" altLang="zh-CN" sz="2000" dirty="0"/>
              <a:t>Product</a:t>
            </a:r>
            <a:r>
              <a:rPr lang="zh-CN" altLang="en-US" sz="2000" dirty="0"/>
              <a:t> </a:t>
            </a:r>
            <a:r>
              <a:rPr lang="en-US" altLang="zh-CN" sz="2000" dirty="0"/>
              <a:t>Management,</a:t>
            </a:r>
            <a:r>
              <a:rPr lang="zh-CN" altLang="en-US" sz="2000" dirty="0"/>
              <a:t> </a:t>
            </a:r>
            <a:r>
              <a:rPr lang="en-US" altLang="zh-CN" sz="2000" dirty="0"/>
              <a:t>VMware</a:t>
            </a:r>
            <a:r>
              <a:rPr lang="zh-CN" altLang="en-US" sz="2000" dirty="0"/>
              <a:t> </a:t>
            </a:r>
            <a:r>
              <a:rPr lang="en-US" altLang="zh-CN" sz="2000" dirty="0"/>
              <a:t>Harbor</a:t>
            </a:r>
            <a:r>
              <a:rPr lang="zh-CN" altLang="en-US" sz="2000" dirty="0"/>
              <a:t> </a:t>
            </a:r>
            <a:r>
              <a:rPr lang="en-US" altLang="zh-CN" sz="2000" dirty="0"/>
              <a:t>team</a:t>
            </a:r>
            <a:endParaRPr lang="en-US" sz="2000" dirty="0"/>
          </a:p>
        </p:txBody>
      </p:sp>
    </p:spTree>
    <p:extLst>
      <p:ext uri="{BB962C8B-B14F-4D97-AF65-F5344CB8AC3E}">
        <p14:creationId xmlns:p14="http://schemas.microsoft.com/office/powerpoint/2010/main" val="1671022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A76F-2359-E440-8A75-CC0B660736A0}"/>
              </a:ext>
            </a:extLst>
          </p:cNvPr>
          <p:cNvSpPr>
            <a:spLocks noGrp="1"/>
          </p:cNvSpPr>
          <p:nvPr>
            <p:ph type="title"/>
          </p:nvPr>
        </p:nvSpPr>
        <p:spPr/>
        <p:txBody>
          <a:bodyPr/>
          <a:lstStyle/>
          <a:p>
            <a:r>
              <a:rPr lang="en-US" altLang="zh-CN" dirty="0"/>
              <a:t>Release</a:t>
            </a:r>
            <a:r>
              <a:rPr lang="zh-CN" altLang="en-US" dirty="0"/>
              <a:t> </a:t>
            </a:r>
            <a:r>
              <a:rPr lang="en-US" altLang="zh-CN" dirty="0"/>
              <a:t>V2.0</a:t>
            </a:r>
            <a:endParaRPr lang="en-US" dirty="0"/>
          </a:p>
        </p:txBody>
      </p:sp>
      <p:sp>
        <p:nvSpPr>
          <p:cNvPr id="3" name="Text Placeholder 2">
            <a:extLst>
              <a:ext uri="{FF2B5EF4-FFF2-40B4-BE49-F238E27FC236}">
                <a16:creationId xmlns:a16="http://schemas.microsoft.com/office/drawing/2014/main" id="{2482A5B9-CF04-2C40-B49A-28EFA2A82209}"/>
              </a:ext>
            </a:extLst>
          </p:cNvPr>
          <p:cNvSpPr>
            <a:spLocks noGrp="1"/>
          </p:cNvSpPr>
          <p:nvPr>
            <p:ph type="body" idx="1"/>
          </p:nvPr>
        </p:nvSpPr>
        <p:spPr>
          <a:xfrm>
            <a:off x="263207" y="1460425"/>
            <a:ext cx="11504250" cy="4555200"/>
          </a:xfrm>
        </p:spPr>
        <p:txBody>
          <a:bodyPr/>
          <a:lstStyle/>
          <a:p>
            <a:pPr>
              <a:buFont typeface="Arial" panose="020B0604020202020204" pitchFamily="34" charset="0"/>
              <a:buChar char="•"/>
            </a:pPr>
            <a:r>
              <a:rPr lang="en-US" sz="2400" u="sng" dirty="0">
                <a:hlinkClick r:id="rId2"/>
              </a:rPr>
              <a:t>OCI support</a:t>
            </a:r>
            <a:r>
              <a:rPr lang="en-US" sz="2400" dirty="0"/>
              <a:t> - extend support for other artifacts beyond container images and helm charts</a:t>
            </a:r>
          </a:p>
          <a:p>
            <a:pPr>
              <a:buFont typeface="Arial" panose="020B0604020202020204" pitchFamily="34" charset="0"/>
              <a:buChar char="•"/>
            </a:pPr>
            <a:r>
              <a:rPr lang="en-US" sz="2400" u="sng" dirty="0">
                <a:hlinkClick r:id="rId3"/>
              </a:rPr>
              <a:t>tag deletion</a:t>
            </a:r>
            <a:r>
              <a:rPr lang="en-US" sz="2400" dirty="0"/>
              <a:t> - allow deleting a single tag without deleting other tags pointed to by the same manifest</a:t>
            </a:r>
          </a:p>
          <a:p>
            <a:pPr>
              <a:buFont typeface="Arial" panose="020B0604020202020204" pitchFamily="34" charset="0"/>
              <a:buChar char="•"/>
            </a:pPr>
            <a:r>
              <a:rPr lang="en-US" sz="2400" u="sng" dirty="0">
                <a:hlinkClick r:id="rId4"/>
              </a:rPr>
              <a:t>online non-blocking GC</a:t>
            </a:r>
            <a:r>
              <a:rPr lang="en-US" sz="2400" dirty="0"/>
              <a:t> - non-blocking GC mechanism so users can push and pull images from Harbor registry while garbage collection is ongoing</a:t>
            </a:r>
          </a:p>
          <a:p>
            <a:pPr>
              <a:buFont typeface="Arial" panose="020B0604020202020204" pitchFamily="34" charset="0"/>
              <a:buChar char="•"/>
            </a:pPr>
            <a:r>
              <a:rPr lang="en-US" sz="2400" u="sng" dirty="0">
                <a:hlinkClick r:id="rId5"/>
              </a:rPr>
              <a:t>P2P with Dragonfly / Kraken </a:t>
            </a:r>
            <a:r>
              <a:rPr lang="en-US" sz="2400" dirty="0"/>
              <a:t>- leverage p2p tools to better distribute images to other hosts</a:t>
            </a:r>
          </a:p>
          <a:p>
            <a:pPr>
              <a:buFont typeface="Arial" panose="020B0604020202020204" pitchFamily="34" charset="0"/>
              <a:buChar char="•"/>
            </a:pPr>
            <a:r>
              <a:rPr lang="en-US" sz="2400" u="sng" dirty="0">
                <a:hlinkClick r:id="rId6"/>
              </a:rPr>
              <a:t>Webhooks 2.0</a:t>
            </a:r>
            <a:r>
              <a:rPr lang="en-US" sz="2400" dirty="0"/>
              <a:t> - new webhooks for replication, tag deletion, tag retention</a:t>
            </a:r>
          </a:p>
          <a:p>
            <a:pPr>
              <a:buFont typeface="Arial" panose="020B0604020202020204" pitchFamily="34" charset="0"/>
              <a:buChar char="•"/>
            </a:pPr>
            <a:r>
              <a:rPr lang="en-US" sz="2400" u="sng" dirty="0">
                <a:hlinkClick r:id="rId7"/>
              </a:rPr>
              <a:t>Notary v2</a:t>
            </a:r>
            <a:r>
              <a:rPr lang="en-US" sz="2400" dirty="0"/>
              <a:t> - harbor team tracking progress being made on notary v2 geared towards a multi-registry world</a:t>
            </a:r>
          </a:p>
        </p:txBody>
      </p:sp>
      <p:sp>
        <p:nvSpPr>
          <p:cNvPr id="4" name="Slide Number Placeholder 3">
            <a:extLst>
              <a:ext uri="{FF2B5EF4-FFF2-40B4-BE49-F238E27FC236}">
                <a16:creationId xmlns:a16="http://schemas.microsoft.com/office/drawing/2014/main" id="{CE768901-137D-3148-A523-406742A4C0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06453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0274-92BA-824B-9222-7BC60FC85C1C}"/>
              </a:ext>
            </a:extLst>
          </p:cNvPr>
          <p:cNvSpPr>
            <a:spLocks noGrp="1"/>
          </p:cNvSpPr>
          <p:nvPr>
            <p:ph type="title"/>
          </p:nvPr>
        </p:nvSpPr>
        <p:spPr/>
        <p:txBody>
          <a:bodyPr/>
          <a:lstStyle/>
          <a:p>
            <a:r>
              <a:rPr lang="en-US" altLang="zh-CN" sz="4000" dirty="0"/>
              <a:t>Enable GitHub Action to drive the Harbor CI</a:t>
            </a:r>
            <a:endParaRPr lang="en-US" dirty="0"/>
          </a:p>
        </p:txBody>
      </p:sp>
      <p:sp>
        <p:nvSpPr>
          <p:cNvPr id="4" name="Slide Number Placeholder 3">
            <a:extLst>
              <a:ext uri="{FF2B5EF4-FFF2-40B4-BE49-F238E27FC236}">
                <a16:creationId xmlns:a16="http://schemas.microsoft.com/office/drawing/2014/main" id="{4BE8B439-EAE9-FB4B-B056-F383079715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0908E71B-02E1-304E-88C6-0AE94D082226}"/>
              </a:ext>
            </a:extLst>
          </p:cNvPr>
          <p:cNvPicPr>
            <a:picLocks noChangeAspect="1"/>
          </p:cNvPicPr>
          <p:nvPr/>
        </p:nvPicPr>
        <p:blipFill>
          <a:blip r:embed="rId2">
            <a:duotone>
              <a:schemeClr val="accent5">
                <a:shade val="45000"/>
                <a:satMod val="135000"/>
              </a:schemeClr>
              <a:prstClr val="white"/>
            </a:duotone>
          </a:blip>
          <a:stretch>
            <a:fillRect/>
          </a:stretch>
        </p:blipFill>
        <p:spPr>
          <a:xfrm>
            <a:off x="4743677" y="1279526"/>
            <a:ext cx="2704646" cy="2704646"/>
          </a:xfrm>
          <a:prstGeom prst="rect">
            <a:avLst/>
          </a:prstGeom>
        </p:spPr>
      </p:pic>
      <p:sp>
        <p:nvSpPr>
          <p:cNvPr id="6" name="TextBox 5">
            <a:extLst>
              <a:ext uri="{FF2B5EF4-FFF2-40B4-BE49-F238E27FC236}">
                <a16:creationId xmlns:a16="http://schemas.microsoft.com/office/drawing/2014/main" id="{0B2E5880-7B0A-AE48-8444-CADC496A92BA}"/>
              </a:ext>
            </a:extLst>
          </p:cNvPr>
          <p:cNvSpPr txBox="1"/>
          <p:nvPr/>
        </p:nvSpPr>
        <p:spPr>
          <a:xfrm>
            <a:off x="3509108" y="4287831"/>
            <a:ext cx="4868898" cy="892552"/>
          </a:xfrm>
          <a:prstGeom prst="rect">
            <a:avLst/>
          </a:prstGeom>
          <a:noFill/>
        </p:spPr>
        <p:txBody>
          <a:bodyPr wrap="none" rtlCol="0">
            <a:spAutoFit/>
          </a:bodyPr>
          <a:lstStyle/>
          <a:p>
            <a:pPr algn="ctr"/>
            <a:r>
              <a:rPr lang="en-US" altLang="zh-CN" sz="3200" dirty="0" err="1"/>
              <a:t>ZiMing</a:t>
            </a:r>
            <a:r>
              <a:rPr lang="zh-CN" altLang="en-US" sz="3200" dirty="0"/>
              <a:t> </a:t>
            </a:r>
            <a:r>
              <a:rPr lang="en-US" altLang="zh-CN" sz="3200" dirty="0"/>
              <a:t>Zhang</a:t>
            </a:r>
          </a:p>
          <a:p>
            <a:pPr algn="ctr"/>
            <a:r>
              <a:rPr lang="en-US" altLang="zh-CN" sz="2000" dirty="0"/>
              <a:t>Harbor</a:t>
            </a:r>
            <a:r>
              <a:rPr lang="zh-CN" altLang="en-US" sz="2000" dirty="0"/>
              <a:t> </a:t>
            </a:r>
            <a:r>
              <a:rPr lang="en-US" altLang="zh-CN" sz="2000" dirty="0"/>
              <a:t>Contributor,</a:t>
            </a:r>
            <a:r>
              <a:rPr lang="zh-CN" altLang="en-US" sz="2000" dirty="0"/>
              <a:t> </a:t>
            </a:r>
            <a:r>
              <a:rPr lang="en-US" altLang="zh-CN" sz="2000" dirty="0"/>
              <a:t>VMware</a:t>
            </a:r>
            <a:r>
              <a:rPr lang="zh-CN" altLang="en-US" sz="2000" dirty="0"/>
              <a:t> </a:t>
            </a:r>
            <a:r>
              <a:rPr lang="en-US" altLang="zh-CN" sz="2000" dirty="0"/>
              <a:t>Harbor</a:t>
            </a:r>
            <a:r>
              <a:rPr lang="zh-CN" altLang="en-US" sz="2000" dirty="0"/>
              <a:t> </a:t>
            </a:r>
            <a:r>
              <a:rPr lang="en-US" altLang="zh-CN" sz="2000" dirty="0"/>
              <a:t>team</a:t>
            </a:r>
            <a:endParaRPr lang="en-US" sz="2000" dirty="0"/>
          </a:p>
        </p:txBody>
      </p:sp>
    </p:spTree>
    <p:extLst>
      <p:ext uri="{BB962C8B-B14F-4D97-AF65-F5344CB8AC3E}">
        <p14:creationId xmlns:p14="http://schemas.microsoft.com/office/powerpoint/2010/main" val="41692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0274-92BA-824B-9222-7BC60FC85C1C}"/>
              </a:ext>
            </a:extLst>
          </p:cNvPr>
          <p:cNvSpPr>
            <a:spLocks noGrp="1"/>
          </p:cNvSpPr>
          <p:nvPr>
            <p:ph type="title"/>
          </p:nvPr>
        </p:nvSpPr>
        <p:spPr/>
        <p:txBody>
          <a:bodyPr/>
          <a:lstStyle/>
          <a:p>
            <a:r>
              <a:rPr lang="en-US" altLang="zh-CN" dirty="0"/>
              <a:t>Harbor</a:t>
            </a:r>
            <a:r>
              <a:rPr lang="zh-CN" altLang="en-US" dirty="0"/>
              <a:t> </a:t>
            </a:r>
            <a:r>
              <a:rPr lang="en-US" altLang="zh-CN" dirty="0"/>
              <a:t>+</a:t>
            </a:r>
            <a:r>
              <a:rPr lang="zh-CN" altLang="en-US" dirty="0"/>
              <a:t> </a:t>
            </a:r>
            <a:r>
              <a:rPr lang="en-US" altLang="zh-CN" dirty="0"/>
              <a:t>FATE</a:t>
            </a:r>
            <a:endParaRPr lang="en-US" dirty="0"/>
          </a:p>
        </p:txBody>
      </p:sp>
      <p:sp>
        <p:nvSpPr>
          <p:cNvPr id="4" name="Slide Number Placeholder 3">
            <a:extLst>
              <a:ext uri="{FF2B5EF4-FFF2-40B4-BE49-F238E27FC236}">
                <a16:creationId xmlns:a16="http://schemas.microsoft.com/office/drawing/2014/main" id="{4BE8B439-EAE9-FB4B-B056-F383079715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7</a:t>
            </a:fld>
            <a:endParaRPr lang="en-US"/>
          </a:p>
        </p:txBody>
      </p:sp>
      <p:pic>
        <p:nvPicPr>
          <p:cNvPr id="5" name="Picture 4">
            <a:extLst>
              <a:ext uri="{FF2B5EF4-FFF2-40B4-BE49-F238E27FC236}">
                <a16:creationId xmlns:a16="http://schemas.microsoft.com/office/drawing/2014/main" id="{0908E71B-02E1-304E-88C6-0AE94D082226}"/>
              </a:ext>
            </a:extLst>
          </p:cNvPr>
          <p:cNvPicPr>
            <a:picLocks noChangeAspect="1"/>
          </p:cNvPicPr>
          <p:nvPr/>
        </p:nvPicPr>
        <p:blipFill>
          <a:blip r:embed="rId2">
            <a:duotone>
              <a:schemeClr val="accent5">
                <a:shade val="45000"/>
                <a:satMod val="135000"/>
              </a:schemeClr>
              <a:prstClr val="white"/>
            </a:duotone>
          </a:blip>
          <a:stretch>
            <a:fillRect/>
          </a:stretch>
        </p:blipFill>
        <p:spPr>
          <a:xfrm>
            <a:off x="4743677" y="1279526"/>
            <a:ext cx="2704646" cy="2704646"/>
          </a:xfrm>
          <a:prstGeom prst="rect">
            <a:avLst/>
          </a:prstGeom>
        </p:spPr>
      </p:pic>
      <p:sp>
        <p:nvSpPr>
          <p:cNvPr id="6" name="TextBox 5">
            <a:extLst>
              <a:ext uri="{FF2B5EF4-FFF2-40B4-BE49-F238E27FC236}">
                <a16:creationId xmlns:a16="http://schemas.microsoft.com/office/drawing/2014/main" id="{0B2E5880-7B0A-AE48-8444-CADC496A92BA}"/>
              </a:ext>
            </a:extLst>
          </p:cNvPr>
          <p:cNvSpPr txBox="1"/>
          <p:nvPr/>
        </p:nvSpPr>
        <p:spPr>
          <a:xfrm>
            <a:off x="4063063" y="4287831"/>
            <a:ext cx="3760966" cy="892552"/>
          </a:xfrm>
          <a:prstGeom prst="rect">
            <a:avLst/>
          </a:prstGeom>
          <a:noFill/>
        </p:spPr>
        <p:txBody>
          <a:bodyPr wrap="none" rtlCol="0">
            <a:spAutoFit/>
          </a:bodyPr>
          <a:lstStyle/>
          <a:p>
            <a:pPr algn="ctr"/>
            <a:r>
              <a:rPr lang="en-US" altLang="zh-CN" sz="3200" dirty="0"/>
              <a:t>Henry</a:t>
            </a:r>
            <a:r>
              <a:rPr lang="zh-CN" altLang="en-US" sz="3200" dirty="0"/>
              <a:t> </a:t>
            </a:r>
            <a:r>
              <a:rPr lang="en-US" altLang="zh-CN" sz="3200" dirty="0"/>
              <a:t>Zhang</a:t>
            </a:r>
          </a:p>
          <a:p>
            <a:pPr algn="ctr"/>
            <a:r>
              <a:rPr lang="en-US" altLang="zh-CN" sz="2000" dirty="0"/>
              <a:t>Harbor</a:t>
            </a:r>
            <a:r>
              <a:rPr lang="zh-CN" altLang="en-US" sz="2000" dirty="0"/>
              <a:t> </a:t>
            </a:r>
            <a:r>
              <a:rPr lang="en-US" altLang="zh-CN" sz="2000" dirty="0"/>
              <a:t>Founder</a:t>
            </a:r>
            <a:r>
              <a:rPr lang="zh-CN" altLang="en-US" sz="2000" dirty="0"/>
              <a:t> </a:t>
            </a:r>
            <a:r>
              <a:rPr lang="en-US" altLang="zh-CN" sz="2000" dirty="0"/>
              <a:t>and</a:t>
            </a:r>
            <a:r>
              <a:rPr lang="zh-CN" altLang="en-US" sz="2000" dirty="0"/>
              <a:t> </a:t>
            </a:r>
            <a:r>
              <a:rPr lang="en-US" altLang="zh-CN" sz="2000" dirty="0"/>
              <a:t>Maintainer</a:t>
            </a:r>
            <a:endParaRPr lang="en-US" sz="2000" dirty="0"/>
          </a:p>
        </p:txBody>
      </p:sp>
    </p:spTree>
    <p:extLst>
      <p:ext uri="{BB962C8B-B14F-4D97-AF65-F5344CB8AC3E}">
        <p14:creationId xmlns:p14="http://schemas.microsoft.com/office/powerpoint/2010/main" val="3159214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EE4EB-49FE-EF4C-B993-2CA60887BB50}"/>
              </a:ext>
            </a:extLst>
          </p:cNvPr>
          <p:cNvSpPr>
            <a:spLocks noGrp="1"/>
          </p:cNvSpPr>
          <p:nvPr>
            <p:ph type="title"/>
          </p:nvPr>
        </p:nvSpPr>
        <p:spPr/>
        <p:txBody>
          <a:bodyPr/>
          <a:lstStyle/>
          <a:p>
            <a:r>
              <a:rPr lang="en-US" sz="3200" dirty="0"/>
              <a:t>The Secret of AI’s Success: Computing Power and Big Data</a:t>
            </a:r>
          </a:p>
        </p:txBody>
      </p:sp>
      <p:pic>
        <p:nvPicPr>
          <p:cNvPr id="6" name="Picture 5">
            <a:extLst>
              <a:ext uri="{FF2B5EF4-FFF2-40B4-BE49-F238E27FC236}">
                <a16:creationId xmlns:a16="http://schemas.microsoft.com/office/drawing/2014/main" id="{06A76685-6A0F-3C42-9483-C16366144834}"/>
              </a:ext>
            </a:extLst>
          </p:cNvPr>
          <p:cNvPicPr>
            <a:picLocks noChangeAspect="1"/>
          </p:cNvPicPr>
          <p:nvPr/>
        </p:nvPicPr>
        <p:blipFill>
          <a:blip r:embed="rId3"/>
          <a:stretch>
            <a:fillRect/>
          </a:stretch>
        </p:blipFill>
        <p:spPr>
          <a:xfrm>
            <a:off x="592097" y="1481668"/>
            <a:ext cx="3655173" cy="5181600"/>
          </a:xfrm>
          <a:prstGeom prst="rect">
            <a:avLst/>
          </a:prstGeom>
        </p:spPr>
      </p:pic>
      <p:pic>
        <p:nvPicPr>
          <p:cNvPr id="1025" name="Picture 1" descr="page5image3836256">
            <a:extLst>
              <a:ext uri="{FF2B5EF4-FFF2-40B4-BE49-F238E27FC236}">
                <a16:creationId xmlns:a16="http://schemas.microsoft.com/office/drawing/2014/main" id="{64B8741C-0081-2346-9F1F-D5BD91B05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772" y="2031200"/>
            <a:ext cx="6266628" cy="3683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E2C155BF-09E3-3D48-8B3A-755F14F9D430}"/>
              </a:ext>
            </a:extLst>
          </p:cNvPr>
          <p:cNvSpPr/>
          <p:nvPr/>
        </p:nvSpPr>
        <p:spPr>
          <a:xfrm>
            <a:off x="4451475" y="3352800"/>
            <a:ext cx="1066800" cy="6096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773BCE60-6F47-9C43-85F1-F66BB5301642}"/>
              </a:ext>
            </a:extLst>
          </p:cNvPr>
          <p:cNvSpPr txBox="1"/>
          <p:nvPr/>
        </p:nvSpPr>
        <p:spPr>
          <a:xfrm>
            <a:off x="7854524" y="1481668"/>
            <a:ext cx="2590800" cy="276999"/>
          </a:xfrm>
          <a:prstGeom prst="rect">
            <a:avLst/>
          </a:prstGeom>
        </p:spPr>
        <p:txBody>
          <a:bodyPr wrap="square" lIns="0" tIns="0" rIns="0" bIns="0" rtlCol="0">
            <a:spAutoFit/>
          </a:bodyPr>
          <a:lstStyle/>
          <a:p>
            <a:pPr>
              <a:spcAft>
                <a:spcPts val="600"/>
              </a:spcAft>
            </a:pPr>
            <a:r>
              <a:rPr lang="en-US" dirty="0">
                <a:solidFill>
                  <a:schemeClr val="accent2">
                    <a:lumMod val="75000"/>
                  </a:schemeClr>
                </a:solidFill>
              </a:rPr>
              <a:t>The New Rich</a:t>
            </a:r>
          </a:p>
        </p:txBody>
      </p:sp>
      <p:pic>
        <p:nvPicPr>
          <p:cNvPr id="2" name="Picture 1">
            <a:extLst>
              <a:ext uri="{FF2B5EF4-FFF2-40B4-BE49-F238E27FC236}">
                <a16:creationId xmlns:a16="http://schemas.microsoft.com/office/drawing/2014/main" id="{445DEE79-9789-704C-8EA7-7EB79D7B358B}"/>
              </a:ext>
            </a:extLst>
          </p:cNvPr>
          <p:cNvPicPr>
            <a:picLocks noChangeAspect="1"/>
          </p:cNvPicPr>
          <p:nvPr/>
        </p:nvPicPr>
        <p:blipFill>
          <a:blip r:embed="rId5"/>
          <a:stretch>
            <a:fillRect/>
          </a:stretch>
        </p:blipFill>
        <p:spPr>
          <a:xfrm>
            <a:off x="2419683" y="5020033"/>
            <a:ext cx="171116" cy="1625600"/>
          </a:xfrm>
          <a:prstGeom prst="rect">
            <a:avLst/>
          </a:prstGeom>
        </p:spPr>
      </p:pic>
    </p:spTree>
    <p:extLst>
      <p:ext uri="{BB962C8B-B14F-4D97-AF65-F5344CB8AC3E}">
        <p14:creationId xmlns:p14="http://schemas.microsoft.com/office/powerpoint/2010/main" val="156068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CA7F-2F05-C743-81E7-BB07F373A741}"/>
              </a:ext>
            </a:extLst>
          </p:cNvPr>
          <p:cNvSpPr>
            <a:spLocks noGrp="1"/>
          </p:cNvSpPr>
          <p:nvPr>
            <p:ph type="title"/>
          </p:nvPr>
        </p:nvSpPr>
        <p:spPr/>
        <p:txBody>
          <a:bodyPr/>
          <a:lstStyle/>
          <a:p>
            <a:r>
              <a:rPr lang="en-US" sz="3200" b="1" dirty="0"/>
              <a:t>Challenges to AI: small data set and fragmented data (1) </a:t>
            </a:r>
            <a:endParaRPr lang="en-US" sz="3200" dirty="0"/>
          </a:p>
        </p:txBody>
      </p:sp>
      <p:pic>
        <p:nvPicPr>
          <p:cNvPr id="5121" name="Picture 1" descr="page10image1834080">
            <a:extLst>
              <a:ext uri="{FF2B5EF4-FFF2-40B4-BE49-F238E27FC236}">
                <a16:creationId xmlns:a16="http://schemas.microsoft.com/office/drawing/2014/main" id="{64DA300D-4ADD-384C-AC6C-EB84E3F0B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13396"/>
            <a:ext cx="1574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10image1834752">
            <a:extLst>
              <a:ext uri="{FF2B5EF4-FFF2-40B4-BE49-F238E27FC236}">
                <a16:creationId xmlns:a16="http://schemas.microsoft.com/office/drawing/2014/main" id="{BF761D85-E236-824D-9C79-12948A90A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194" y="1577094"/>
            <a:ext cx="2016305" cy="1596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2892D5-48F5-BE45-8BC8-D135E9232A98}"/>
              </a:ext>
            </a:extLst>
          </p:cNvPr>
          <p:cNvSpPr txBox="1"/>
          <p:nvPr/>
        </p:nvSpPr>
        <p:spPr>
          <a:xfrm>
            <a:off x="863600" y="4945472"/>
            <a:ext cx="3962400" cy="1369606"/>
          </a:xfrm>
          <a:prstGeom prst="rect">
            <a:avLst/>
          </a:prstGeom>
        </p:spPr>
        <p:txBody>
          <a:bodyPr wrap="square" lIns="0" tIns="0" rIns="0" bIns="0" rtlCol="0">
            <a:spAutoFit/>
          </a:bodyPr>
          <a:lstStyle/>
          <a:p>
            <a:pPr marL="285750" indent="-285750">
              <a:spcAft>
                <a:spcPts val="600"/>
              </a:spcAft>
              <a:buFont typeface="Arial" panose="020B0604020202020204" pitchFamily="34" charset="0"/>
              <a:buChar char="•"/>
            </a:pPr>
            <a:r>
              <a:rPr lang="en-US" sz="2000" dirty="0">
                <a:solidFill>
                  <a:schemeClr val="bg2">
                    <a:lumMod val="10000"/>
                  </a:schemeClr>
                </a:solidFill>
              </a:rPr>
              <a:t>Security in data sharing</a:t>
            </a:r>
          </a:p>
          <a:p>
            <a:pPr marL="285750" indent="-285750">
              <a:spcAft>
                <a:spcPts val="600"/>
              </a:spcAft>
              <a:buFont typeface="Arial" panose="020B0604020202020204" pitchFamily="34" charset="0"/>
              <a:buChar char="•"/>
            </a:pPr>
            <a:r>
              <a:rPr lang="en-US" sz="2000" dirty="0">
                <a:solidFill>
                  <a:schemeClr val="bg2">
                    <a:lumMod val="10000"/>
                  </a:schemeClr>
                </a:solidFill>
              </a:rPr>
              <a:t>Lack of labeled data </a:t>
            </a:r>
          </a:p>
          <a:p>
            <a:pPr marL="285750" indent="-285750">
              <a:spcAft>
                <a:spcPts val="600"/>
              </a:spcAft>
              <a:buFont typeface="Arial" panose="020B0604020202020204" pitchFamily="34" charset="0"/>
              <a:buChar char="•"/>
            </a:pPr>
            <a:r>
              <a:rPr lang="en-US" sz="2000" dirty="0">
                <a:solidFill>
                  <a:schemeClr val="bg2">
                    <a:lumMod val="10000"/>
                  </a:schemeClr>
                </a:solidFill>
              </a:rPr>
              <a:t>Segregated datasets </a:t>
            </a:r>
            <a:endParaRPr lang="en-US" sz="1400" dirty="0">
              <a:solidFill>
                <a:schemeClr val="bg2">
                  <a:lumMod val="10000"/>
                </a:schemeClr>
              </a:solidFill>
            </a:endParaRPr>
          </a:p>
          <a:p>
            <a:pPr marL="171450" indent="-171450">
              <a:spcAft>
                <a:spcPts val="600"/>
              </a:spcAft>
              <a:buFont typeface="Arial" panose="020B0604020202020204" pitchFamily="34" charset="0"/>
              <a:buChar char="•"/>
            </a:pPr>
            <a:endParaRPr lang="en-US" sz="1400" dirty="0">
              <a:solidFill>
                <a:schemeClr val="bg2">
                  <a:lumMod val="10000"/>
                </a:schemeClr>
              </a:solidFill>
            </a:endParaRPr>
          </a:p>
        </p:txBody>
      </p:sp>
      <p:pic>
        <p:nvPicPr>
          <p:cNvPr id="5123" name="Picture 3" descr="page10image1834304">
            <a:extLst>
              <a:ext uri="{FF2B5EF4-FFF2-40B4-BE49-F238E27FC236}">
                <a16:creationId xmlns:a16="http://schemas.microsoft.com/office/drawing/2014/main" id="{8AD853E1-872B-974A-9FC9-C90A0DB98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314" y="1270723"/>
            <a:ext cx="2714970" cy="3176175"/>
          </a:xfrm>
          <a:prstGeom prst="rect">
            <a:avLst/>
          </a:prstGeom>
          <a:noFill/>
          <a:extLst>
            <a:ext uri="{909E8E84-426E-40DD-AFC4-6F175D3DCCD1}">
              <a14:hiddenFill xmlns:a14="http://schemas.microsoft.com/office/drawing/2010/main">
                <a:solidFill>
                  <a:srgbClr val="FFFFFF"/>
                </a:solidFill>
              </a14:hiddenFill>
            </a:ext>
          </a:extLst>
        </p:spPr>
      </p:pic>
      <p:sp>
        <p:nvSpPr>
          <p:cNvPr id="5" name="Can 4">
            <a:extLst>
              <a:ext uri="{FF2B5EF4-FFF2-40B4-BE49-F238E27FC236}">
                <a16:creationId xmlns:a16="http://schemas.microsoft.com/office/drawing/2014/main" id="{CF3B8E32-3A94-9248-BEA5-144B78B462A7}"/>
              </a:ext>
            </a:extLst>
          </p:cNvPr>
          <p:cNvSpPr/>
          <p:nvPr/>
        </p:nvSpPr>
        <p:spPr>
          <a:xfrm>
            <a:off x="1778000" y="3467099"/>
            <a:ext cx="2133600" cy="990601"/>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rPr>
              <a:t>Enterprise A</a:t>
            </a:r>
          </a:p>
        </p:txBody>
      </p:sp>
      <p:sp>
        <p:nvSpPr>
          <p:cNvPr id="9" name="Can 8">
            <a:extLst>
              <a:ext uri="{FF2B5EF4-FFF2-40B4-BE49-F238E27FC236}">
                <a16:creationId xmlns:a16="http://schemas.microsoft.com/office/drawing/2014/main" id="{AC62B2A9-D817-184F-B20C-4BE41196AF97}"/>
              </a:ext>
            </a:extLst>
          </p:cNvPr>
          <p:cNvSpPr/>
          <p:nvPr/>
        </p:nvSpPr>
        <p:spPr>
          <a:xfrm>
            <a:off x="8472194" y="3429001"/>
            <a:ext cx="2133600" cy="990601"/>
          </a:xfrm>
          <a:prstGeom prst="can">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b="1" dirty="0">
                <a:solidFill>
                  <a:schemeClr val="bg1"/>
                </a:solidFill>
              </a:rPr>
              <a:t>Enterprise B</a:t>
            </a:r>
          </a:p>
        </p:txBody>
      </p:sp>
      <p:sp>
        <p:nvSpPr>
          <p:cNvPr id="6" name="Rectangle 5">
            <a:extLst>
              <a:ext uri="{FF2B5EF4-FFF2-40B4-BE49-F238E27FC236}">
                <a16:creationId xmlns:a16="http://schemas.microsoft.com/office/drawing/2014/main" id="{26D8B95F-8CEE-F447-8A49-6EDC9672DF2B}"/>
              </a:ext>
            </a:extLst>
          </p:cNvPr>
          <p:cNvSpPr/>
          <p:nvPr/>
        </p:nvSpPr>
        <p:spPr>
          <a:xfrm>
            <a:off x="5057190" y="5202944"/>
            <a:ext cx="6830011" cy="492443"/>
          </a:xfrm>
          <a:prstGeom prst="rect">
            <a:avLst/>
          </a:prstGeom>
          <a:solidFill>
            <a:srgbClr val="92D050"/>
          </a:solidFill>
        </p:spPr>
        <p:txBody>
          <a:bodyPr wrap="none">
            <a:spAutoFit/>
          </a:bodyPr>
          <a:lstStyle/>
          <a:p>
            <a:r>
              <a:rPr lang="en-US" sz="2600" b="1" dirty="0">
                <a:latin typeface="Calibri" panose="020F0502020204030204" pitchFamily="34" charset="0"/>
              </a:rPr>
              <a:t>Over 80% of enterprises have information silos! </a:t>
            </a:r>
            <a:endParaRPr lang="en-US" sz="2600" dirty="0"/>
          </a:p>
        </p:txBody>
      </p:sp>
    </p:spTree>
    <p:extLst>
      <p:ext uri="{BB962C8B-B14F-4D97-AF65-F5344CB8AC3E}">
        <p14:creationId xmlns:p14="http://schemas.microsoft.com/office/powerpoint/2010/main" val="4657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arbor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arbor-slides-template" id="{3ECF59D3-5EED-E146-9899-4200DD95A7CA}" vid="{646EA825-6552-6248-B6C2-6B8B1B7788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996</Words>
  <Application>Microsoft Macintosh PowerPoint</Application>
  <PresentationFormat>Widescreen</PresentationFormat>
  <Paragraphs>263</Paragraphs>
  <Slides>21</Slides>
  <Notes>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Camphor Std</vt:lpstr>
      <vt:lpstr>微软雅黑</vt:lpstr>
      <vt:lpstr>Segoe UI Black</vt:lpstr>
      <vt:lpstr>思源黑体 CN Regular</vt:lpstr>
      <vt:lpstr>Arial</vt:lpstr>
      <vt:lpstr>Calibri</vt:lpstr>
      <vt:lpstr>Calibri Light</vt:lpstr>
      <vt:lpstr>Calisto MT</vt:lpstr>
      <vt:lpstr>Helvetica Neue</vt:lpstr>
      <vt:lpstr>Metropolis</vt:lpstr>
      <vt:lpstr>Wingdings</vt:lpstr>
      <vt:lpstr>Office Theme</vt:lpstr>
      <vt:lpstr>harbor master</vt:lpstr>
      <vt:lpstr>PowerPoint Presentation</vt:lpstr>
      <vt:lpstr>Release V1.8 – Prepare script refactor</vt:lpstr>
      <vt:lpstr>Agenda</vt:lpstr>
      <vt:lpstr>More about next release (V2.0)</vt:lpstr>
      <vt:lpstr>Release V2.0</vt:lpstr>
      <vt:lpstr>Enable GitHub Action to drive the Harbor CI</vt:lpstr>
      <vt:lpstr>Harbor + FATE</vt:lpstr>
      <vt:lpstr>The Secret of AI’s Success: Computing Power and Big Data</vt:lpstr>
      <vt:lpstr>Challenges to AI: small data set and fragmented data (1) </vt:lpstr>
      <vt:lpstr>Challenges to AI: Data Privacy and Confidentiality (2) </vt:lpstr>
      <vt:lpstr>Introducing Federated Learning</vt:lpstr>
      <vt:lpstr>PowerPoint Presentation</vt:lpstr>
      <vt:lpstr>Build Privacy Preserving Model between Organizations</vt:lpstr>
      <vt:lpstr>PowerPoint Presentation</vt:lpstr>
      <vt:lpstr>FATE : Federated AI Technology Enabler</vt:lpstr>
      <vt:lpstr>FATE deployment (single party)</vt:lpstr>
      <vt:lpstr>FATE deployment of multiple parties</vt:lpstr>
      <vt:lpstr>KubeFATE: Harbor integration with FATE</vt:lpstr>
      <vt:lpstr>FATE and useful info</vt:lpstr>
      <vt:lpstr>Topics?</vt:lpstr>
      <vt:lpstr>Meeting minutes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Zou</dc:creator>
  <cp:lastModifiedBy>Steven Zou</cp:lastModifiedBy>
  <cp:revision>94</cp:revision>
  <dcterms:created xsi:type="dcterms:W3CDTF">2019-01-23T10:02:33Z</dcterms:created>
  <dcterms:modified xsi:type="dcterms:W3CDTF">2019-12-18T10:04:36Z</dcterms:modified>
</cp:coreProperties>
</file>